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67" r:id="rId3"/>
    <p:sldId id="261" r:id="rId4"/>
    <p:sldId id="257" r:id="rId5"/>
    <p:sldId id="258" r:id="rId6"/>
    <p:sldId id="259" r:id="rId7"/>
    <p:sldId id="260" r:id="rId8"/>
    <p:sldId id="263" r:id="rId9"/>
    <p:sldId id="264" r:id="rId10"/>
    <p:sldId id="262" r:id="rId11"/>
    <p:sldId id="265"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89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tx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2D3E9E-A95C-48F2-B4BF-A71542E0BE9A}"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12952B5-7A2F-4CC8-B7CE-9234E21C2837}"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E1DA07A-9201-4B4B-BAF2-015AFA30F520}" type="datetimeFigureOut">
              <a:rPr lang="en-US" dirty="0"/>
              <a:t>1/18/2021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3D7E00A-486F-4252-8B1D-E32645521F49}" type="datetimeFigureOut">
              <a:rPr lang="en-US" dirty="0"/>
              <a:t>1/18/2021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DF5F92-E675-4B36-9A60-69A962A68675}" type="datetimeFigureOut">
              <a:rPr lang="en-US" dirty="0"/>
              <a:t>1/18/2021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smtClean="0"/>
              <a:t>Edit Master text styles</a:t>
            </a:r>
          </a:p>
        </p:txBody>
      </p:sp>
      <p:sp>
        <p:nvSpPr>
          <p:cNvPr id="5" name="Date Placeholder 4"/>
          <p:cNvSpPr>
            <a:spLocks noGrp="1"/>
          </p:cNvSpPr>
          <p:nvPr>
            <p:ph type="dt" sz="half" idx="10"/>
          </p:nvPr>
        </p:nvSpPr>
        <p:spPr/>
        <p:txBody>
          <a:bodyPr/>
          <a:lstStyle/>
          <a:p>
            <a:fld id="{AF6E2C9B-5FA2-460D-9BE7-B0812FC2A6FF}" type="datetimeFigureOut">
              <a:rPr lang="en-US" dirty="0"/>
              <a:t>1/18/2021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chemeClr val="tx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20000"/>
              <a:lumOff val="80000"/>
            </a:schemeClr>
          </a:solidFill>
        </p:spPr>
        <p:txBody>
          <a:bodyPr anchor="t"/>
          <a:lstStyle>
            <a:lvl1pPr marL="0" indent="0" algn="ctr">
              <a:spcBef>
                <a:spcPts val="800"/>
              </a:spcBef>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Date Placeholder 8"/>
          <p:cNvSpPr>
            <a:spLocks noGrp="1"/>
          </p:cNvSpPr>
          <p:nvPr>
            <p:ph type="dt" sz="half" idx="10"/>
          </p:nvPr>
        </p:nvSpPr>
        <p:spPr/>
        <p:txBody>
          <a:bodyPr/>
          <a:lstStyle/>
          <a:p>
            <a:fld id="{5586B75A-687E-405C-8A0B-8D00578BA2C3}" type="datetimeFigureOut">
              <a:rPr lang="en-US" dirty="0"/>
              <a:pPr/>
              <a:t>1/18/2021</a:t>
            </a:fld>
            <a:endParaRPr lang="en-US" dirty="0"/>
          </a:p>
        </p:txBody>
      </p:sp>
      <p:sp>
        <p:nvSpPr>
          <p:cNvPr id="10" name="Footer Placeholder 9"/>
          <p:cNvSpPr>
            <a:spLocks noGrp="1"/>
          </p:cNvSpPr>
          <p:nvPr>
            <p:ph type="ftr" sz="quarter" idx="11"/>
          </p:nvPr>
        </p:nvSpPr>
        <p:spPr/>
        <p:txBody>
          <a:bodyPr/>
          <a:lstStyle/>
          <a:p>
            <a:endParaRPr lang="en-US" dirty="0"/>
          </a:p>
        </p:txBody>
      </p:sp>
      <p:sp>
        <p:nvSpPr>
          <p:cNvPr id="11" name="Slide Number Placeholder 10"/>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F4E5243-F52A-4D37-9694-EB26C6C31910}"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A77B6E1-634A-48DC-9E8B-D894023267EF}" type="datetimeFigureOut">
              <a:rPr lang="en-US" dirty="0"/>
              <a:t>1/18/2021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5586B75A-687E-405C-8A0B-8D00578BA2C3}" type="datetimeFigureOut">
              <a:rPr lang="en-US" dirty="0"/>
              <a:pPr/>
              <a:t>1/18/2021</a:t>
            </a:fld>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tx1">
                    <a:alpha val="20000"/>
                  </a:schemeClr>
                </a:solidFill>
                <a:latin typeface="+mj-lt"/>
              </a:defRPr>
            </a:lvl1pPr>
          </a:lstStyle>
          <a:p>
            <a:fld id="{4FAB73BC-B049-4115-A692-8D63A059BFB8}"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85000"/>
        </a:lnSpc>
        <a:spcBef>
          <a:spcPct val="0"/>
        </a:spcBef>
        <a:buNone/>
        <a:defRPr sz="5400" kern="1200" spc="-12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accent1"/>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75000"/>
              <a:lumOff val="2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65000"/>
              <a:lumOff val="3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65000"/>
              <a:lumOff val="3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65000"/>
              <a:lumOff val="3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65000"/>
              <a:lumOff val="3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65000"/>
              <a:lumOff val="3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65000"/>
              <a:lumOff val="3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Tb5EZdyJ3V8"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Let’s Write</a:t>
            </a:r>
            <a:endParaRPr lang="en-GB" dirty="0"/>
          </a:p>
        </p:txBody>
      </p:sp>
    </p:spTree>
    <p:extLst>
      <p:ext uri="{BB962C8B-B14F-4D97-AF65-F5344CB8AC3E}">
        <p14:creationId xmlns:p14="http://schemas.microsoft.com/office/powerpoint/2010/main" val="24752934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 Child of Books</a:t>
            </a:r>
            <a:endParaRPr lang="en-GB" dirty="0"/>
          </a:p>
        </p:txBody>
      </p:sp>
    </p:spTree>
    <p:extLst>
      <p:ext uri="{BB962C8B-B14F-4D97-AF65-F5344CB8AC3E}">
        <p14:creationId xmlns:p14="http://schemas.microsoft.com/office/powerpoint/2010/main" val="1326842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8040" y="1080971"/>
            <a:ext cx="4349923" cy="45990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206616" y="3011158"/>
            <a:ext cx="5315045" cy="369332"/>
          </a:xfrm>
          <a:prstGeom prst="rect">
            <a:avLst/>
          </a:prstGeom>
        </p:spPr>
        <p:txBody>
          <a:bodyPr wrap="none">
            <a:spAutoFit/>
          </a:bodyPr>
          <a:lstStyle/>
          <a:p>
            <a:r>
              <a:rPr lang="en-GB" dirty="0">
                <a:hlinkClick r:id="rId3"/>
              </a:rPr>
              <a:t>A Child of Books - Oliver Jeffers/Sam Winston - YouTube</a:t>
            </a:r>
            <a:endParaRPr lang="en-GB" dirty="0"/>
          </a:p>
        </p:txBody>
      </p:sp>
    </p:spTree>
    <p:extLst>
      <p:ext uri="{BB962C8B-B14F-4D97-AF65-F5344CB8AC3E}">
        <p14:creationId xmlns:p14="http://schemas.microsoft.com/office/powerpoint/2010/main" val="20655412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16398" y="0"/>
            <a:ext cx="13008398" cy="6858000"/>
          </a:xfrm>
          <a:prstGeom prst="rect">
            <a:avLst/>
          </a:prstGeom>
        </p:spPr>
      </p:pic>
    </p:spTree>
    <p:extLst>
      <p:ext uri="{BB962C8B-B14F-4D97-AF65-F5344CB8AC3E}">
        <p14:creationId xmlns:p14="http://schemas.microsoft.com/office/powerpoint/2010/main" val="37019877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16398" y="0"/>
            <a:ext cx="13008398" cy="6858000"/>
          </a:xfrm>
          <a:prstGeom prst="rect">
            <a:avLst/>
          </a:prstGeom>
        </p:spPr>
      </p:pic>
      <p:sp>
        <p:nvSpPr>
          <p:cNvPr id="2" name="Rectangle 1"/>
          <p:cNvSpPr/>
          <p:nvPr/>
        </p:nvSpPr>
        <p:spPr>
          <a:xfrm>
            <a:off x="6554624" y="316085"/>
            <a:ext cx="5494946" cy="2862322"/>
          </a:xfrm>
          <a:prstGeom prst="rect">
            <a:avLst/>
          </a:prstGeom>
          <a:solidFill>
            <a:srgbClr val="002060"/>
          </a:solidFill>
        </p:spPr>
        <p:txBody>
          <a:bodyPr wrap="square">
            <a:spAutoFit/>
          </a:bodyPr>
          <a:lstStyle/>
          <a:p>
            <a:r>
              <a:rPr lang="en-GB" b="1" dirty="0">
                <a:latin typeface="proxima-nova-alt"/>
              </a:rPr>
              <a:t>Story starter!</a:t>
            </a:r>
          </a:p>
          <a:p>
            <a:r>
              <a:rPr lang="en-GB" dirty="0">
                <a:latin typeface="proxima-nova-alt"/>
              </a:rPr>
              <a:t>The King had known that the gift he presented to his children on their 5th birthday was dangerous. He was prepared to take the risk of letting them own a pet dragon, however. One day, the twins would rule the kingdom together, and they would need all the help they could get. No-one could deny that a dragon was a powerful ally!</a:t>
            </a:r>
          </a:p>
          <a:p>
            <a:r>
              <a:rPr lang="en-GB" dirty="0">
                <a:latin typeface="proxima-nova-alt"/>
              </a:rPr>
              <a:t>Before that day, though, the children had much work to do. They had to train their dragon!</a:t>
            </a:r>
            <a:endParaRPr lang="en-GB" b="0" i="0" dirty="0">
              <a:effectLst/>
              <a:latin typeface="proxima-nova-alt"/>
            </a:endParaRPr>
          </a:p>
        </p:txBody>
      </p:sp>
      <p:sp>
        <p:nvSpPr>
          <p:cNvPr id="3" name="Rectangle 2"/>
          <p:cNvSpPr/>
          <p:nvPr/>
        </p:nvSpPr>
        <p:spPr>
          <a:xfrm>
            <a:off x="2335876" y="3998422"/>
            <a:ext cx="3603452" cy="2708434"/>
          </a:xfrm>
          <a:prstGeom prst="rect">
            <a:avLst/>
          </a:prstGeom>
          <a:solidFill>
            <a:srgbClr val="7030A0"/>
          </a:solidFill>
        </p:spPr>
        <p:txBody>
          <a:bodyPr wrap="square">
            <a:spAutoFit/>
          </a:bodyPr>
          <a:lstStyle/>
          <a:p>
            <a:r>
              <a:rPr lang="en-GB" sz="1200" b="1" dirty="0">
                <a:latin typeface="proxima-nova-alt"/>
              </a:rPr>
              <a:t>Question time!</a:t>
            </a:r>
          </a:p>
          <a:p>
            <a:r>
              <a:rPr lang="en-GB" sz="1200" dirty="0">
                <a:latin typeface="proxima-nova-alt"/>
              </a:rPr>
              <a:t>Why has the King given his children a dragon?</a:t>
            </a:r>
          </a:p>
          <a:p>
            <a:r>
              <a:rPr lang="en-GB" sz="1200" dirty="0">
                <a:latin typeface="proxima-nova-alt"/>
              </a:rPr>
              <a:t>Do you think it’s a wise decision?</a:t>
            </a:r>
          </a:p>
          <a:p>
            <a:r>
              <a:rPr lang="en-GB" sz="1200" dirty="0">
                <a:latin typeface="proxima-nova-alt"/>
              </a:rPr>
              <a:t>What do you think the children will try and train their dragon to do?</a:t>
            </a:r>
          </a:p>
          <a:p>
            <a:r>
              <a:rPr lang="en-GB" sz="1200" dirty="0">
                <a:latin typeface="proxima-nova-alt"/>
              </a:rPr>
              <a:t>Can you think of any strategies that the children might use to train their dragon?</a:t>
            </a:r>
          </a:p>
          <a:p>
            <a:r>
              <a:rPr lang="en-GB" sz="1200" dirty="0">
                <a:latin typeface="proxima-nova-alt"/>
              </a:rPr>
              <a:t>Where do the children live?</a:t>
            </a:r>
          </a:p>
          <a:p>
            <a:r>
              <a:rPr lang="en-GB" sz="1200" dirty="0">
                <a:latin typeface="proxima-nova-alt"/>
              </a:rPr>
              <a:t>Can you think of a good name for their kingdom?</a:t>
            </a:r>
          </a:p>
          <a:p>
            <a:r>
              <a:rPr lang="en-GB" sz="1200" dirty="0">
                <a:latin typeface="proxima-nova-alt"/>
              </a:rPr>
              <a:t>Why do you think the children will need ‘all the help they can get’ when they come to rule?</a:t>
            </a:r>
          </a:p>
          <a:p>
            <a:r>
              <a:rPr lang="en-GB" sz="1200" dirty="0">
                <a:latin typeface="proxima-nova-alt"/>
              </a:rPr>
              <a:t>Can you think of names for the children?</a:t>
            </a:r>
          </a:p>
          <a:p>
            <a:r>
              <a:rPr lang="en-GB" sz="1200" dirty="0">
                <a:latin typeface="proxima-nova-alt"/>
              </a:rPr>
              <a:t>What is the boy feeding the dragon?</a:t>
            </a:r>
          </a:p>
          <a:p>
            <a:r>
              <a:rPr lang="en-GB" sz="1200" dirty="0">
                <a:latin typeface="proxima-nova-alt"/>
              </a:rPr>
              <a:t>What do you think th</a:t>
            </a:r>
            <a:r>
              <a:rPr lang="en-GB" sz="1400" dirty="0">
                <a:latin typeface="proxima-nova-alt"/>
              </a:rPr>
              <a:t>e </a:t>
            </a:r>
            <a:r>
              <a:rPr lang="en-GB" sz="1200" dirty="0">
                <a:latin typeface="proxima-nova-alt"/>
              </a:rPr>
              <a:t>girl is carrying?</a:t>
            </a:r>
            <a:endParaRPr lang="en-GB" sz="1200" b="0" i="0" dirty="0">
              <a:effectLst/>
              <a:latin typeface="proxima-nova-alt"/>
            </a:endParaRPr>
          </a:p>
        </p:txBody>
      </p:sp>
    </p:spTree>
    <p:extLst>
      <p:ext uri="{BB962C8B-B14F-4D97-AF65-F5344CB8AC3E}">
        <p14:creationId xmlns:p14="http://schemas.microsoft.com/office/powerpoint/2010/main" val="37022380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27902" y="0"/>
            <a:ext cx="7392112" cy="6858000"/>
          </a:xfrm>
          <a:prstGeom prst="rect">
            <a:avLst/>
          </a:prstGeom>
        </p:spPr>
      </p:pic>
    </p:spTree>
    <p:extLst>
      <p:ext uri="{BB962C8B-B14F-4D97-AF65-F5344CB8AC3E}">
        <p14:creationId xmlns:p14="http://schemas.microsoft.com/office/powerpoint/2010/main" val="21645160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27902" y="0"/>
            <a:ext cx="7392112" cy="6858000"/>
          </a:xfrm>
          <a:prstGeom prst="rect">
            <a:avLst/>
          </a:prstGeom>
        </p:spPr>
      </p:pic>
      <p:sp>
        <p:nvSpPr>
          <p:cNvPr id="3" name="Rectangle 2"/>
          <p:cNvSpPr/>
          <p:nvPr/>
        </p:nvSpPr>
        <p:spPr>
          <a:xfrm>
            <a:off x="8401136" y="2389979"/>
            <a:ext cx="3623417" cy="4308872"/>
          </a:xfrm>
          <a:prstGeom prst="rect">
            <a:avLst/>
          </a:prstGeom>
          <a:solidFill>
            <a:schemeClr val="accent2">
              <a:lumMod val="40000"/>
              <a:lumOff val="60000"/>
            </a:schemeClr>
          </a:solidFill>
        </p:spPr>
        <p:txBody>
          <a:bodyPr wrap="square">
            <a:spAutoFit/>
          </a:bodyPr>
          <a:lstStyle/>
          <a:p>
            <a:r>
              <a:rPr lang="en-GB" sz="1400" b="1" dirty="0">
                <a:latin typeface="proxima-nova-alt"/>
              </a:rPr>
              <a:t>Story starter!</a:t>
            </a:r>
          </a:p>
          <a:p>
            <a:r>
              <a:rPr lang="en-GB" sz="1400" dirty="0">
                <a:latin typeface="proxima-nova-alt"/>
              </a:rPr>
              <a:t>She had been chasing it all day. Now, the crow had it.</a:t>
            </a:r>
          </a:p>
          <a:p>
            <a:r>
              <a:rPr lang="en-GB" sz="1400" dirty="0">
                <a:latin typeface="proxima-nova-alt"/>
              </a:rPr>
              <a:t>Time was ticking. Time was running out. She tiptoed towards the creature, seeing the precious key it held precariously in its sharp, cruel beak. It let out an irritating, throaty cackle, its soot-black wings ruffling gently as it manoeuvred itself on top of the clock; it was ready to take flight.</a:t>
            </a:r>
          </a:p>
          <a:p>
            <a:r>
              <a:rPr lang="en-GB" sz="1400" dirty="0">
                <a:latin typeface="proxima-nova-alt"/>
              </a:rPr>
              <a:t>Knowing she might only have a few seconds before her opportunity disappeared, she took another cautious step forward. Time seemed to slow, her body tingled in excitement and her heart thudded in her chest. It was now or never…</a:t>
            </a:r>
          </a:p>
          <a:p>
            <a:r>
              <a:rPr lang="en-GB" sz="1400" dirty="0">
                <a:latin typeface="proxima-nova-alt"/>
              </a:rPr>
              <a:t>Can you continue the story?</a:t>
            </a:r>
          </a:p>
          <a:p>
            <a:r>
              <a:rPr lang="en-GB" dirty="0">
                <a:latin typeface="proxima-nova-alt"/>
              </a:rPr>
              <a:t/>
            </a:r>
            <a:br>
              <a:rPr lang="en-GB" dirty="0">
                <a:latin typeface="proxima-nova-alt"/>
              </a:rPr>
            </a:br>
            <a:endParaRPr lang="en-GB" dirty="0"/>
          </a:p>
        </p:txBody>
      </p:sp>
      <p:sp>
        <p:nvSpPr>
          <p:cNvPr id="4" name="Rectangle 3"/>
          <p:cNvSpPr/>
          <p:nvPr/>
        </p:nvSpPr>
        <p:spPr>
          <a:xfrm>
            <a:off x="361771" y="354967"/>
            <a:ext cx="3532261" cy="2462213"/>
          </a:xfrm>
          <a:prstGeom prst="rect">
            <a:avLst/>
          </a:prstGeom>
          <a:solidFill>
            <a:schemeClr val="accent6">
              <a:lumMod val="60000"/>
              <a:lumOff val="40000"/>
            </a:schemeClr>
          </a:solidFill>
        </p:spPr>
        <p:txBody>
          <a:bodyPr wrap="square">
            <a:spAutoFit/>
          </a:bodyPr>
          <a:lstStyle/>
          <a:p>
            <a:r>
              <a:rPr lang="en-GB" sz="1400" b="1" dirty="0">
                <a:latin typeface="proxima-nova-alt"/>
              </a:rPr>
              <a:t>Question time!</a:t>
            </a:r>
          </a:p>
          <a:p>
            <a:r>
              <a:rPr lang="en-GB" sz="1400" dirty="0">
                <a:latin typeface="proxima-nova-alt"/>
              </a:rPr>
              <a:t>What do you think the key is for? Why do you think the girl is so desperate to have it?</a:t>
            </a:r>
          </a:p>
          <a:p>
            <a:r>
              <a:rPr lang="en-GB" sz="1400" dirty="0">
                <a:latin typeface="proxima-nova-alt"/>
              </a:rPr>
              <a:t>Why do you think the crow has taken the key?</a:t>
            </a:r>
          </a:p>
          <a:p>
            <a:r>
              <a:rPr lang="en-GB" sz="1400" dirty="0">
                <a:latin typeface="proxima-nova-alt"/>
              </a:rPr>
              <a:t>How did the clock get there? Is it significant in the story?</a:t>
            </a:r>
          </a:p>
          <a:p>
            <a:r>
              <a:rPr lang="en-GB" sz="1400" dirty="0">
                <a:latin typeface="proxima-nova-alt"/>
              </a:rPr>
              <a:t>What do you think the crow is thinking?</a:t>
            </a:r>
          </a:p>
          <a:p>
            <a:r>
              <a:rPr lang="en-GB" sz="1400" dirty="0">
                <a:latin typeface="proxima-nova-alt"/>
              </a:rPr>
              <a:t>Where have all the leaves on the ground come from?</a:t>
            </a:r>
            <a:endParaRPr lang="en-GB" sz="1400" b="0" i="0" dirty="0">
              <a:effectLst/>
              <a:latin typeface="proxima-nova-alt"/>
            </a:endParaRPr>
          </a:p>
        </p:txBody>
      </p:sp>
    </p:spTree>
    <p:extLst>
      <p:ext uri="{BB962C8B-B14F-4D97-AF65-F5344CB8AC3E}">
        <p14:creationId xmlns:p14="http://schemas.microsoft.com/office/powerpoint/2010/main" val="30024485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9754" y="133004"/>
            <a:ext cx="12092246" cy="6596809"/>
          </a:xfrm>
          <a:prstGeom prst="rect">
            <a:avLst/>
          </a:prstGeom>
        </p:spPr>
      </p:pic>
    </p:spTree>
    <p:extLst>
      <p:ext uri="{BB962C8B-B14F-4D97-AF65-F5344CB8AC3E}">
        <p14:creationId xmlns:p14="http://schemas.microsoft.com/office/powerpoint/2010/main" val="36048605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9754" y="133004"/>
            <a:ext cx="12092246" cy="6596809"/>
          </a:xfrm>
          <a:prstGeom prst="rect">
            <a:avLst/>
          </a:prstGeom>
        </p:spPr>
      </p:pic>
      <p:sp>
        <p:nvSpPr>
          <p:cNvPr id="3" name="Rectangle 2"/>
          <p:cNvSpPr/>
          <p:nvPr/>
        </p:nvSpPr>
        <p:spPr>
          <a:xfrm>
            <a:off x="99754" y="4242381"/>
            <a:ext cx="12092246" cy="2292935"/>
          </a:xfrm>
          <a:prstGeom prst="rect">
            <a:avLst/>
          </a:prstGeom>
          <a:solidFill>
            <a:schemeClr val="accent3">
              <a:lumMod val="75000"/>
            </a:schemeClr>
          </a:solidFill>
        </p:spPr>
        <p:txBody>
          <a:bodyPr wrap="square">
            <a:spAutoFit/>
          </a:bodyPr>
          <a:lstStyle/>
          <a:p>
            <a:r>
              <a:rPr lang="en-GB" sz="1100" b="1" dirty="0">
                <a:solidFill>
                  <a:srgbClr val="00B0F0"/>
                </a:solidFill>
                <a:latin typeface="proxima-nova-alt"/>
              </a:rPr>
              <a:t>Story starter!</a:t>
            </a:r>
          </a:p>
          <a:p>
            <a:r>
              <a:rPr lang="en-GB" sz="1100" dirty="0">
                <a:latin typeface="proxima-nova-alt"/>
              </a:rPr>
              <a:t>It was winter.</a:t>
            </a:r>
          </a:p>
          <a:p>
            <a:r>
              <a:rPr lang="en-GB" sz="1100" dirty="0">
                <a:latin typeface="proxima-nova-alt"/>
              </a:rPr>
              <a:t>The thunder rumbling overhead seemed to taunt the young girl as she watched in horror while half of her home drifted away across the merciless, half-frozen sea.</a:t>
            </a:r>
          </a:p>
          <a:p>
            <a:r>
              <a:rPr lang="en-GB" sz="1100" dirty="0">
                <a:latin typeface="proxima-nova-alt"/>
              </a:rPr>
              <a:t>She had awoken minutes earlier, disturbed from her sleep by the most appalling noise. It sounded as if a tree were being torn apart by giants, as if the Gods above were screaming at each other in a wild rage. She thought it was the end of the world. Perhaps it was. For her anyway.</a:t>
            </a:r>
          </a:p>
          <a:p>
            <a:r>
              <a:rPr lang="en-GB" sz="1100" dirty="0">
                <a:latin typeface="proxima-nova-alt"/>
              </a:rPr>
              <a:t>In only her pyjamas, she stood on the edge of her ruined home, her toes dangling over the edge of the splintered floor, shivering in the harsh wind as it seemed to touch her skin like the kiss of some icy demon. She screamed at the top of her voice in despair and frustration, almost pleading with her frost-drenched surroundings to bring them back to her. She could see them. They were waving and shouting to her in return.</a:t>
            </a:r>
          </a:p>
          <a:p>
            <a:r>
              <a:rPr lang="en-GB" sz="1100" dirty="0">
                <a:latin typeface="proxima-nova-alt"/>
              </a:rPr>
              <a:t>In front of her she could see the giant, drifting shards of ice, their edges sharp like Samurai swords. They knocked into each other as they were swept by the tide, reminding her of some cruel jigsaw that couldn’t be solved. She knew she could not reach them</a:t>
            </a:r>
            <a:r>
              <a:rPr lang="en-GB" sz="1100" dirty="0" smtClean="0">
                <a:latin typeface="proxima-nova-alt"/>
              </a:rPr>
              <a:t>…</a:t>
            </a:r>
          </a:p>
          <a:p>
            <a:endParaRPr lang="en-GB" sz="1100" dirty="0">
              <a:latin typeface="proxima-nova-alt"/>
            </a:endParaRPr>
          </a:p>
          <a:p>
            <a:r>
              <a:rPr lang="en-GB" sz="1100" dirty="0">
                <a:solidFill>
                  <a:srgbClr val="00B0F0"/>
                </a:solidFill>
                <a:latin typeface="proxima-nova-alt"/>
              </a:rPr>
              <a:t>Can you continue the story of the girl and her home that had broken in two? Who was it she was waving to?</a:t>
            </a:r>
          </a:p>
          <a:p>
            <a:r>
              <a:rPr lang="en-GB" sz="1100" dirty="0">
                <a:solidFill>
                  <a:srgbClr val="00B0F0"/>
                </a:solidFill>
                <a:latin typeface="proxima-nova-alt"/>
              </a:rPr>
              <a:t>What had caused the ice to break? Would she manage to reunite with the people drifting away?</a:t>
            </a:r>
            <a:endParaRPr lang="en-GB" sz="1100" b="0" i="0" dirty="0">
              <a:solidFill>
                <a:srgbClr val="00B0F0"/>
              </a:solidFill>
              <a:effectLst/>
              <a:latin typeface="proxima-nova-alt"/>
            </a:endParaRPr>
          </a:p>
        </p:txBody>
      </p:sp>
    </p:spTree>
    <p:extLst>
      <p:ext uri="{BB962C8B-B14F-4D97-AF65-F5344CB8AC3E}">
        <p14:creationId xmlns:p14="http://schemas.microsoft.com/office/powerpoint/2010/main" val="9519051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416" y="1853429"/>
            <a:ext cx="11346439" cy="2585323"/>
          </a:xfrm>
          <a:prstGeom prst="rect">
            <a:avLst/>
          </a:prstGeom>
          <a:noFill/>
        </p:spPr>
        <p:txBody>
          <a:bodyPr wrap="none" lIns="91440" tIns="45720" rIns="91440" bIns="45720">
            <a:spAutoFit/>
          </a:bodyPr>
          <a:lstStyle/>
          <a:p>
            <a:pPr algn="ctr"/>
            <a:r>
              <a:rPr lang="en-US" sz="5400" b="1" dirty="0" smtClean="0">
                <a:ln w="22225">
                  <a:solidFill>
                    <a:schemeClr val="accent2"/>
                  </a:solidFill>
                  <a:prstDash val="solid"/>
                </a:ln>
                <a:solidFill>
                  <a:schemeClr val="accent2">
                    <a:lumMod val="40000"/>
                    <a:lumOff val="60000"/>
                  </a:schemeClr>
                </a:solidFill>
              </a:rPr>
              <a:t>Or… decide upon your own stimulus: you</a:t>
            </a:r>
          </a:p>
          <a:p>
            <a:pPr algn="ctr"/>
            <a:r>
              <a:rPr lang="en-US" sz="5400" b="1" dirty="0">
                <a:ln w="22225">
                  <a:solidFill>
                    <a:schemeClr val="accent2"/>
                  </a:solidFill>
                  <a:prstDash val="solid"/>
                </a:ln>
                <a:solidFill>
                  <a:schemeClr val="accent2">
                    <a:lumMod val="40000"/>
                    <a:lumOff val="60000"/>
                  </a:schemeClr>
                </a:solidFill>
              </a:rPr>
              <a:t>m</a:t>
            </a:r>
            <a:r>
              <a:rPr lang="en-US" sz="5400" b="1" dirty="0" smtClean="0">
                <a:ln w="22225">
                  <a:solidFill>
                    <a:schemeClr val="accent2"/>
                  </a:solidFill>
                  <a:prstDash val="solid"/>
                </a:ln>
                <a:solidFill>
                  <a:schemeClr val="accent2">
                    <a:lumMod val="40000"/>
                    <a:lumOff val="60000"/>
                  </a:schemeClr>
                </a:solidFill>
              </a:rPr>
              <a:t>ight have a picture, object or an idea </a:t>
            </a:r>
          </a:p>
          <a:p>
            <a:pPr algn="ctr"/>
            <a:r>
              <a:rPr lang="en-US" sz="5400" b="1" dirty="0">
                <a:ln w="22225">
                  <a:solidFill>
                    <a:schemeClr val="accent2"/>
                  </a:solidFill>
                  <a:prstDash val="solid"/>
                </a:ln>
                <a:solidFill>
                  <a:schemeClr val="accent2">
                    <a:lumMod val="40000"/>
                    <a:lumOff val="60000"/>
                  </a:schemeClr>
                </a:solidFill>
              </a:rPr>
              <a:t>o</a:t>
            </a:r>
            <a:r>
              <a:rPr lang="en-US" sz="5400" b="1" dirty="0" smtClean="0">
                <a:ln w="22225">
                  <a:solidFill>
                    <a:schemeClr val="accent2"/>
                  </a:solidFill>
                  <a:prstDash val="solid"/>
                </a:ln>
                <a:solidFill>
                  <a:schemeClr val="accent2">
                    <a:lumMod val="40000"/>
                    <a:lumOff val="60000"/>
                  </a:schemeClr>
                </a:solidFill>
              </a:rPr>
              <a:t>f your own….. and write away!</a:t>
            </a:r>
            <a:endParaRPr lang="en-US" sz="5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37609306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19811" y="0"/>
            <a:ext cx="9351919" cy="6494085"/>
          </a:xfrm>
          <a:prstGeom prst="rect">
            <a:avLst/>
          </a:prstGeom>
          <a:noFill/>
        </p:spPr>
        <p:txBody>
          <a:bodyPr wrap="none" lIns="91440" tIns="45720" rIns="91440" bIns="45720">
            <a:spAutoFit/>
          </a:bodyPr>
          <a:lstStyle/>
          <a:p>
            <a:pPr algn="ctr"/>
            <a:r>
              <a:rPr lang="en-US" sz="4400" b="1" dirty="0" smtClean="0">
                <a:ln w="22225">
                  <a:solidFill>
                    <a:schemeClr val="accent2"/>
                  </a:solidFill>
                  <a:prstDash val="solid"/>
                </a:ln>
                <a:solidFill>
                  <a:schemeClr val="accent2">
                    <a:lumMod val="40000"/>
                    <a:lumOff val="60000"/>
                  </a:schemeClr>
                </a:solidFill>
              </a:rPr>
              <a:t>If you would like to share your writing</a:t>
            </a:r>
          </a:p>
          <a:p>
            <a:pPr algn="ctr"/>
            <a:r>
              <a:rPr lang="en-US" sz="4400" b="1" dirty="0">
                <a:ln w="22225">
                  <a:solidFill>
                    <a:schemeClr val="accent2"/>
                  </a:solidFill>
                  <a:prstDash val="solid"/>
                </a:ln>
                <a:solidFill>
                  <a:schemeClr val="accent2">
                    <a:lumMod val="40000"/>
                    <a:lumOff val="60000"/>
                  </a:schemeClr>
                </a:solidFill>
              </a:rPr>
              <a:t>w</a:t>
            </a:r>
            <a:r>
              <a:rPr lang="en-US" sz="4400" b="1" dirty="0" smtClean="0">
                <a:ln w="22225">
                  <a:solidFill>
                    <a:schemeClr val="accent2"/>
                  </a:solidFill>
                  <a:prstDash val="solid"/>
                </a:ln>
                <a:solidFill>
                  <a:schemeClr val="accent2">
                    <a:lumMod val="40000"/>
                    <a:lumOff val="60000"/>
                  </a:schemeClr>
                </a:solidFill>
              </a:rPr>
              <a:t>ith me, I would love that. However, for</a:t>
            </a:r>
          </a:p>
          <a:p>
            <a:pPr algn="ctr"/>
            <a:r>
              <a:rPr lang="en-US" sz="4400" b="1" dirty="0">
                <a:ln w="22225">
                  <a:solidFill>
                    <a:schemeClr val="accent2"/>
                  </a:solidFill>
                  <a:prstDash val="solid"/>
                </a:ln>
                <a:solidFill>
                  <a:schemeClr val="accent2">
                    <a:lumMod val="40000"/>
                    <a:lumOff val="60000"/>
                  </a:schemeClr>
                </a:solidFill>
              </a:rPr>
              <a:t>n</a:t>
            </a:r>
            <a:r>
              <a:rPr lang="en-US" sz="4400" b="1" dirty="0" smtClean="0">
                <a:ln w="22225">
                  <a:solidFill>
                    <a:schemeClr val="accent2"/>
                  </a:solidFill>
                  <a:prstDash val="solid"/>
                </a:ln>
                <a:solidFill>
                  <a:schemeClr val="accent2">
                    <a:lumMod val="40000"/>
                    <a:lumOff val="60000"/>
                  </a:schemeClr>
                </a:solidFill>
              </a:rPr>
              <a:t>ow… I would like you to only to submit </a:t>
            </a:r>
          </a:p>
          <a:p>
            <a:pPr algn="ctr"/>
            <a:r>
              <a:rPr lang="en-US" sz="5400" b="1" dirty="0" smtClean="0">
                <a:ln w="22225">
                  <a:solidFill>
                    <a:schemeClr val="accent2"/>
                  </a:solidFill>
                  <a:prstDash val="solid"/>
                </a:ln>
                <a:solidFill>
                  <a:srgbClr val="FB89F6"/>
                </a:solidFill>
              </a:rPr>
              <a:t>ONE sentence </a:t>
            </a:r>
            <a:r>
              <a:rPr lang="en-US" sz="5400" b="1" dirty="0" smtClean="0">
                <a:ln w="22225">
                  <a:solidFill>
                    <a:schemeClr val="accent2"/>
                  </a:solidFill>
                  <a:prstDash val="solid"/>
                </a:ln>
                <a:solidFill>
                  <a:schemeClr val="accent6">
                    <a:lumMod val="40000"/>
                    <a:lumOff val="60000"/>
                  </a:schemeClr>
                </a:solidFill>
              </a:rPr>
              <a:t>each time</a:t>
            </a:r>
            <a:r>
              <a:rPr lang="en-US" sz="5400" b="1" dirty="0" smtClean="0">
                <a:ln w="22225">
                  <a:solidFill>
                    <a:schemeClr val="accent2"/>
                  </a:solidFill>
                  <a:prstDash val="solid"/>
                </a:ln>
                <a:solidFill>
                  <a:schemeClr val="accent2">
                    <a:lumMod val="40000"/>
                    <a:lumOff val="60000"/>
                  </a:schemeClr>
                </a:solidFill>
              </a:rPr>
              <a:t>. </a:t>
            </a:r>
          </a:p>
          <a:p>
            <a:pPr algn="ctr"/>
            <a:endParaRPr lang="en-US" sz="5400" b="1" dirty="0" smtClean="0">
              <a:ln w="22225">
                <a:solidFill>
                  <a:schemeClr val="accent2"/>
                </a:solidFill>
                <a:prstDash val="solid"/>
              </a:ln>
              <a:solidFill>
                <a:schemeClr val="accent2">
                  <a:lumMod val="40000"/>
                  <a:lumOff val="60000"/>
                </a:schemeClr>
              </a:solidFill>
            </a:endParaRPr>
          </a:p>
          <a:p>
            <a:pPr algn="ctr"/>
            <a:r>
              <a:rPr lang="en-US" sz="4400" b="1" dirty="0">
                <a:ln w="22225">
                  <a:solidFill>
                    <a:schemeClr val="accent2"/>
                  </a:solidFill>
                  <a:prstDash val="solid"/>
                </a:ln>
                <a:solidFill>
                  <a:schemeClr val="accent2">
                    <a:lumMod val="40000"/>
                    <a:lumOff val="60000"/>
                  </a:schemeClr>
                </a:solidFill>
              </a:rPr>
              <a:t>C</a:t>
            </a:r>
            <a:r>
              <a:rPr lang="en-US" sz="4400" b="1" dirty="0" smtClean="0">
                <a:ln w="22225">
                  <a:solidFill>
                    <a:schemeClr val="accent2"/>
                  </a:solidFill>
                  <a:prstDash val="solid"/>
                </a:ln>
                <a:solidFill>
                  <a:schemeClr val="accent2">
                    <a:lumMod val="40000"/>
                    <a:lumOff val="60000"/>
                  </a:schemeClr>
                </a:solidFill>
              </a:rPr>
              <a:t>hoose </a:t>
            </a:r>
            <a:r>
              <a:rPr lang="en-US" sz="4400" b="1" dirty="0" smtClean="0">
                <a:ln w="22225">
                  <a:solidFill>
                    <a:schemeClr val="accent2"/>
                  </a:solidFill>
                  <a:prstDash val="solid"/>
                </a:ln>
                <a:solidFill>
                  <a:srgbClr val="FB89F6"/>
                </a:solidFill>
              </a:rPr>
              <a:t>one </a:t>
            </a:r>
            <a:r>
              <a:rPr lang="en-US" sz="4400" b="1" dirty="0" smtClean="0">
                <a:ln w="22225">
                  <a:solidFill>
                    <a:schemeClr val="accent2"/>
                  </a:solidFill>
                  <a:prstDash val="solid"/>
                </a:ln>
                <a:solidFill>
                  <a:schemeClr val="accent2">
                    <a:lumMod val="40000"/>
                    <a:lumOff val="60000"/>
                  </a:schemeClr>
                </a:solidFill>
              </a:rPr>
              <a:t>sentence that you believe to </a:t>
            </a:r>
          </a:p>
          <a:p>
            <a:pPr algn="ctr"/>
            <a:r>
              <a:rPr lang="en-US" sz="4400" b="1" dirty="0">
                <a:ln w="22225">
                  <a:solidFill>
                    <a:schemeClr val="accent2"/>
                  </a:solidFill>
                  <a:prstDash val="solid"/>
                </a:ln>
                <a:solidFill>
                  <a:schemeClr val="accent2">
                    <a:lumMod val="40000"/>
                    <a:lumOff val="60000"/>
                  </a:schemeClr>
                </a:solidFill>
              </a:rPr>
              <a:t>s</a:t>
            </a:r>
            <a:r>
              <a:rPr lang="en-US" sz="4400" b="1" dirty="0" smtClean="0">
                <a:ln w="22225">
                  <a:solidFill>
                    <a:schemeClr val="accent2"/>
                  </a:solidFill>
                  <a:prstDash val="solid"/>
                </a:ln>
                <a:solidFill>
                  <a:schemeClr val="accent2">
                    <a:lumMod val="40000"/>
                    <a:lumOff val="60000"/>
                  </a:schemeClr>
                </a:solidFill>
              </a:rPr>
              <a:t>hould be celebrated  … a little </a:t>
            </a:r>
          </a:p>
          <a:p>
            <a:pPr algn="ctr"/>
            <a:r>
              <a:rPr lang="en-US" sz="4400" b="1" dirty="0">
                <a:ln w="22225">
                  <a:solidFill>
                    <a:schemeClr val="accent2"/>
                  </a:solidFill>
                  <a:prstDash val="solid"/>
                </a:ln>
                <a:solidFill>
                  <a:schemeClr val="accent2">
                    <a:lumMod val="40000"/>
                    <a:lumOff val="60000"/>
                  </a:schemeClr>
                </a:solidFill>
              </a:rPr>
              <a:t>l</a:t>
            </a:r>
            <a:r>
              <a:rPr lang="en-US" sz="4400" b="1" dirty="0" smtClean="0">
                <a:ln w="22225">
                  <a:solidFill>
                    <a:schemeClr val="accent2"/>
                  </a:solidFill>
                  <a:prstDash val="solid"/>
                </a:ln>
                <a:solidFill>
                  <a:schemeClr val="accent2">
                    <a:lumMod val="40000"/>
                    <a:lumOff val="60000"/>
                  </a:schemeClr>
                </a:solidFill>
              </a:rPr>
              <a:t>ike how I pick </a:t>
            </a:r>
            <a:r>
              <a:rPr lang="en-US" sz="4400" b="1" dirty="0" smtClean="0">
                <a:ln w="22225">
                  <a:solidFill>
                    <a:schemeClr val="accent2"/>
                  </a:solidFill>
                  <a:prstDash val="solid"/>
                </a:ln>
                <a:solidFill>
                  <a:srgbClr val="FB89F6"/>
                </a:solidFill>
              </a:rPr>
              <a:t>one</a:t>
            </a:r>
            <a:r>
              <a:rPr lang="en-US" sz="4400" b="1" dirty="0" smtClean="0">
                <a:ln w="22225">
                  <a:solidFill>
                    <a:schemeClr val="accent2"/>
                  </a:solidFill>
                  <a:prstDash val="solid"/>
                </a:ln>
                <a:solidFill>
                  <a:schemeClr val="accent2">
                    <a:lumMod val="40000"/>
                    <a:lumOff val="60000"/>
                  </a:schemeClr>
                </a:solidFill>
              </a:rPr>
              <a:t> in my</a:t>
            </a:r>
          </a:p>
          <a:p>
            <a:pPr algn="ctr"/>
            <a:r>
              <a:rPr lang="en-US" sz="4400" b="1" dirty="0" smtClean="0">
                <a:ln w="22225">
                  <a:solidFill>
                    <a:schemeClr val="accent2"/>
                  </a:solidFill>
                  <a:prstDash val="solid"/>
                </a:ln>
                <a:solidFill>
                  <a:schemeClr val="accent2">
                    <a:lumMod val="40000"/>
                    <a:lumOff val="60000"/>
                  </a:schemeClr>
                </a:solidFill>
              </a:rPr>
              <a:t>‘Books Glorious Books’ weekly shares. </a:t>
            </a:r>
            <a:endParaRPr lang="en-US" sz="4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4680383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4545" y="1853429"/>
            <a:ext cx="10456196" cy="2339102"/>
          </a:xfrm>
          <a:prstGeom prst="rect">
            <a:avLst/>
          </a:prstGeom>
          <a:noFill/>
        </p:spPr>
        <p:txBody>
          <a:bodyPr wrap="none" lIns="91440" tIns="45720" rIns="91440" bIns="45720">
            <a:spAutoFit/>
          </a:bodyPr>
          <a:lstStyle/>
          <a:p>
            <a:pPr algn="ctr"/>
            <a:r>
              <a:rPr lang="en-US" sz="4000" b="1" dirty="0" smtClean="0">
                <a:ln w="22225">
                  <a:solidFill>
                    <a:schemeClr val="accent2"/>
                  </a:solidFill>
                  <a:prstDash val="solid"/>
                </a:ln>
                <a:solidFill>
                  <a:schemeClr val="accent2">
                    <a:lumMod val="40000"/>
                    <a:lumOff val="60000"/>
                  </a:schemeClr>
                </a:solidFill>
              </a:rPr>
              <a:t>To share your </a:t>
            </a:r>
            <a:r>
              <a:rPr lang="en-US" sz="4000" b="1" dirty="0" smtClean="0">
                <a:ln w="22225">
                  <a:solidFill>
                    <a:schemeClr val="accent2"/>
                  </a:solidFill>
                  <a:prstDash val="solid"/>
                </a:ln>
                <a:solidFill>
                  <a:srgbClr val="FB89F6"/>
                </a:solidFill>
              </a:rPr>
              <a:t>ONE</a:t>
            </a:r>
            <a:r>
              <a:rPr lang="en-US" sz="4000" b="1" dirty="0" smtClean="0">
                <a:ln w="22225">
                  <a:solidFill>
                    <a:schemeClr val="accent2"/>
                  </a:solidFill>
                  <a:prstDash val="solid"/>
                </a:ln>
                <a:solidFill>
                  <a:schemeClr val="accent2">
                    <a:lumMod val="40000"/>
                    <a:lumOff val="60000"/>
                  </a:schemeClr>
                </a:solidFill>
              </a:rPr>
              <a:t> sentence, please email: </a:t>
            </a:r>
          </a:p>
          <a:p>
            <a:pPr algn="ctr"/>
            <a:endParaRPr lang="en-US" sz="5400" b="1" dirty="0">
              <a:ln w="22225">
                <a:solidFill>
                  <a:schemeClr val="accent2"/>
                </a:solidFill>
                <a:prstDash val="solid"/>
              </a:ln>
              <a:solidFill>
                <a:schemeClr val="accent2">
                  <a:lumMod val="40000"/>
                  <a:lumOff val="60000"/>
                </a:schemeClr>
              </a:solidFill>
            </a:endParaRPr>
          </a:p>
          <a:p>
            <a:pPr algn="ctr"/>
            <a:r>
              <a:rPr lang="en-US" sz="5200" b="1" dirty="0" smtClean="0">
                <a:ln w="22225">
                  <a:solidFill>
                    <a:schemeClr val="accent2"/>
                  </a:solidFill>
                  <a:prstDash val="solid"/>
                </a:ln>
                <a:solidFill>
                  <a:srgbClr val="FB89F6"/>
                </a:solidFill>
              </a:rPr>
              <a:t>imagine@newmiltonjuniorschool.co.uk</a:t>
            </a:r>
            <a:endParaRPr lang="en-US" sz="5200" b="1" dirty="0">
              <a:ln w="22225">
                <a:solidFill>
                  <a:schemeClr val="accent2"/>
                </a:solidFill>
                <a:prstDash val="solid"/>
              </a:ln>
              <a:solidFill>
                <a:srgbClr val="FB89F6"/>
              </a:solidFill>
            </a:endParaRPr>
          </a:p>
        </p:txBody>
      </p:sp>
    </p:spTree>
    <p:extLst>
      <p:ext uri="{BB962C8B-B14F-4D97-AF65-F5344CB8AC3E}">
        <p14:creationId xmlns:p14="http://schemas.microsoft.com/office/powerpoint/2010/main" val="683017806"/>
      </p:ext>
    </p:extLst>
  </p:cSld>
  <p:clrMapOvr>
    <a:masterClrMapping/>
  </p:clrMapOvr>
  <p:timing>
    <p:tnLst>
      <p:par>
        <p:cTn id="1" dur="indefinite" restart="never" nodeType="tmRoot"/>
      </p:par>
    </p:tnLst>
  </p:timing>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44E3BB9A-3BF5-4BE4-90CF-48BFABC78514}"/>
    </a:ext>
  </a:extLst>
</a:theme>
</file>

<file path=docProps/app.xml><?xml version="1.0" encoding="utf-8"?>
<Properties xmlns="http://schemas.openxmlformats.org/officeDocument/2006/extended-properties" xmlns:vt="http://schemas.openxmlformats.org/officeDocument/2006/docPropsVTypes">
  <Template>TM03457491[[fn=Metropolitan]]</Template>
  <TotalTime>795</TotalTime>
  <Words>806</Words>
  <Application>Microsoft Office PowerPoint</Application>
  <PresentationFormat>Widescreen</PresentationFormat>
  <Paragraphs>53</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 Light</vt:lpstr>
      <vt:lpstr>proxima-nova-alt</vt:lpstr>
      <vt:lpstr>Metropolitan</vt:lpstr>
      <vt:lpstr>Let’s Write</vt:lpstr>
      <vt:lpstr>A Child of Books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New Milton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Child of Books</dc:title>
  <dc:creator>E Grinyer</dc:creator>
  <cp:lastModifiedBy>E Grinyer</cp:lastModifiedBy>
  <cp:revision>15</cp:revision>
  <dcterms:created xsi:type="dcterms:W3CDTF">2021-01-13T17:01:42Z</dcterms:created>
  <dcterms:modified xsi:type="dcterms:W3CDTF">2021-01-18T16:24:18Z</dcterms:modified>
</cp:coreProperties>
</file>