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y="6858000" cx="12192000"/>
  <p:notesSz cx="6858000" cy="9144000"/>
  <p:embeddedFontLst>
    <p:embeddedFont>
      <p:font typeface="Corbel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0" roundtripDataSignature="AMtx7mh+t+KfeubsTVl0GOV9RWMtZtkh0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font" Target="fonts/Corbel-bold.fntdata"/><Relationship Id="rId16" Type="http://schemas.openxmlformats.org/officeDocument/2006/relationships/font" Target="fonts/Corbel-regular.fntdata"/><Relationship Id="rId5" Type="http://schemas.openxmlformats.org/officeDocument/2006/relationships/slide" Target="slides/slide1.xml"/><Relationship Id="rId19" Type="http://schemas.openxmlformats.org/officeDocument/2006/relationships/font" Target="fonts/Corbel-boldItalic.fntdata"/><Relationship Id="rId6" Type="http://schemas.openxmlformats.org/officeDocument/2006/relationships/slide" Target="slides/slide2.xml"/><Relationship Id="rId18" Type="http://schemas.openxmlformats.org/officeDocument/2006/relationships/font" Target="fonts/Corbel-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1" name="Google Shape;18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" name="Google Shape;1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96223e6d4b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3" name="Google Shape;193;g96223e6d4b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98a23e62e0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9" name="Google Shape;199;g98a23e62e0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98a23e62e0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5" name="Google Shape;205;g98a23e62e0_0_2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b3025f429f_0_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b3025f429f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ae7e1d9c2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7" name="Google Shape;217;gae7e1d9c29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ae7e1d9c29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3" name="Google Shape;223;gae7e1d9c29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ae7e1d9c29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9" name="Google Shape;229;gae7e1d9c29_0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b3025f429f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b3025f429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b3025f429f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b3025f429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1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Google Shape;24;p18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5" name="Google Shape;25;p18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6" name="Google Shape;26;p18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6666"/>
              </a:schemeClr>
            </a:solidFill>
            <a:ln>
              <a:noFill/>
            </a:ln>
          </p:spPr>
        </p:sp>
        <p:sp>
          <p:nvSpPr>
            <p:cNvPr id="27" name="Google Shape;27;p18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" name="Google Shape;28;p18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68627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18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6666"/>
              </a:srgbClr>
            </a:solidFill>
            <a:ln>
              <a:noFill/>
            </a:ln>
          </p:spPr>
        </p:sp>
        <p:sp>
          <p:nvSpPr>
            <p:cNvPr id="30" name="Google Shape;30;p18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6666"/>
              </a:srgbClr>
            </a:solidFill>
            <a:ln>
              <a:noFill/>
            </a:ln>
          </p:spPr>
        </p:sp>
        <p:sp>
          <p:nvSpPr>
            <p:cNvPr id="31" name="Google Shape;31;p18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1568"/>
              </a:schemeClr>
            </a:solidFill>
            <a:ln>
              <a:noFill/>
            </a:ln>
          </p:spPr>
        </p:sp>
        <p:sp>
          <p:nvSpPr>
            <p:cNvPr id="32" name="Google Shape;32;p18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156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" name="Google Shape;34;p18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8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1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9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2" name="Google Shape;42;p1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Title Slide with Image">
  <p:cSld name="4_Title Slide with Image">
    <p:bg>
      <p:bgPr>
        <a:solidFill>
          <a:schemeClr val="accent2"/>
        </a:solidFill>
      </p:bgPr>
    </p:bg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ac0b913f7f_0_520"/>
          <p:cNvSpPr txBox="1"/>
          <p:nvPr>
            <p:ph type="title"/>
          </p:nvPr>
        </p:nvSpPr>
        <p:spPr>
          <a:xfrm>
            <a:off x="2565399" y="3107447"/>
            <a:ext cx="7252500" cy="89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Corbel"/>
              <a:buNone/>
              <a:defRPr b="1" sz="5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gac0b913f7f_0_520"/>
          <p:cNvSpPr txBox="1"/>
          <p:nvPr>
            <p:ph idx="1" type="body"/>
          </p:nvPr>
        </p:nvSpPr>
        <p:spPr>
          <a:xfrm>
            <a:off x="2565400" y="4195470"/>
            <a:ext cx="7252500" cy="33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cxnSp>
        <p:nvCxnSpPr>
          <p:cNvPr id="48" name="Google Shape;48;gac0b913f7f_0_520" title="Decorative"/>
          <p:cNvCxnSpPr/>
          <p:nvPr/>
        </p:nvCxnSpPr>
        <p:spPr>
          <a:xfrm>
            <a:off x="6096002" y="2924873"/>
            <a:ext cx="0" cy="2188800"/>
          </a:xfrm>
          <a:prstGeom prst="straightConnector1">
            <a:avLst/>
          </a:prstGeom>
          <a:noFill/>
          <a:ln cap="flat" cmpd="sng" w="25400">
            <a:solidFill>
              <a:schemeClr val="lt1"/>
            </a:solidFill>
            <a:prstDash val="solid"/>
            <a:miter lim="400000"/>
            <a:headEnd len="sm" w="sm" type="none"/>
            <a:tailEnd len="sm" w="sm" type="none"/>
          </a:ln>
        </p:spPr>
      </p:cxnSp>
      <p:sp>
        <p:nvSpPr>
          <p:cNvPr id="49" name="Google Shape;49;gac0b913f7f_0_520" title="Decorative"/>
          <p:cNvSpPr/>
          <p:nvPr/>
        </p:nvSpPr>
        <p:spPr>
          <a:xfrm>
            <a:off x="1238104" y="860778"/>
            <a:ext cx="9715800" cy="5136300"/>
          </a:xfrm>
          <a:prstGeom prst="rect">
            <a:avLst/>
          </a:prstGeom>
          <a:noFill/>
          <a:ln cap="flat" cmpd="sng" w="76200">
            <a:solidFill>
              <a:srgbClr val="1D72A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Custom Layout">
  <p:cSld name="4_Custom Layout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ac0b913f7f_0_525"/>
          <p:cNvSpPr txBox="1"/>
          <p:nvPr>
            <p:ph type="title"/>
          </p:nvPr>
        </p:nvSpPr>
        <p:spPr>
          <a:xfrm>
            <a:off x="826626" y="3727361"/>
            <a:ext cx="2275500" cy="10254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000"/>
              <a:buFont typeface="Corbel"/>
              <a:buNone/>
              <a:defRPr b="1" sz="50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gac0b913f7f_0_525" title="Decorative"/>
          <p:cNvSpPr/>
          <p:nvPr>
            <p:ph idx="2" type="pic"/>
          </p:nvPr>
        </p:nvSpPr>
        <p:spPr>
          <a:xfrm>
            <a:off x="8634413" y="812800"/>
            <a:ext cx="3557700" cy="523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Google Shape;53;gac0b913f7f_0_525"/>
          <p:cNvSpPr txBox="1"/>
          <p:nvPr>
            <p:ph idx="1" type="body"/>
          </p:nvPr>
        </p:nvSpPr>
        <p:spPr>
          <a:xfrm>
            <a:off x="4155313" y="879710"/>
            <a:ext cx="42942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sp>
        <p:nvSpPr>
          <p:cNvPr id="54" name="Google Shape;54;gac0b913f7f_0_525"/>
          <p:cNvSpPr txBox="1"/>
          <p:nvPr>
            <p:ph idx="3" type="body"/>
          </p:nvPr>
        </p:nvSpPr>
        <p:spPr>
          <a:xfrm>
            <a:off x="4155313" y="1956155"/>
            <a:ext cx="42942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sp>
        <p:nvSpPr>
          <p:cNvPr id="55" name="Google Shape;55;gac0b913f7f_0_525"/>
          <p:cNvSpPr txBox="1"/>
          <p:nvPr>
            <p:ph idx="4" type="body"/>
          </p:nvPr>
        </p:nvSpPr>
        <p:spPr>
          <a:xfrm>
            <a:off x="4155313" y="3032600"/>
            <a:ext cx="42942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sp>
        <p:nvSpPr>
          <p:cNvPr id="56" name="Google Shape;56;gac0b913f7f_0_525"/>
          <p:cNvSpPr txBox="1"/>
          <p:nvPr>
            <p:ph idx="5" type="body"/>
          </p:nvPr>
        </p:nvSpPr>
        <p:spPr>
          <a:xfrm>
            <a:off x="4155313" y="4109045"/>
            <a:ext cx="42942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sp>
        <p:nvSpPr>
          <p:cNvPr id="57" name="Google Shape;57;gac0b913f7f_0_525"/>
          <p:cNvSpPr txBox="1"/>
          <p:nvPr>
            <p:ph idx="6" type="body"/>
          </p:nvPr>
        </p:nvSpPr>
        <p:spPr>
          <a:xfrm>
            <a:off x="4155313" y="5185490"/>
            <a:ext cx="42942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cxnSp>
        <p:nvCxnSpPr>
          <p:cNvPr id="58" name="Google Shape;58;gac0b913f7f_0_525" title="Decorative"/>
          <p:cNvCxnSpPr/>
          <p:nvPr/>
        </p:nvCxnSpPr>
        <p:spPr>
          <a:xfrm>
            <a:off x="1791837" y="3899595"/>
            <a:ext cx="0" cy="1930200"/>
          </a:xfrm>
          <a:prstGeom prst="straightConnector1">
            <a:avLst/>
          </a:prstGeom>
          <a:noFill/>
          <a:ln cap="flat" cmpd="sng" w="76200">
            <a:solidFill>
              <a:schemeClr val="accent1">
                <a:alpha val="96078"/>
              </a:schemeClr>
            </a:solidFill>
            <a:prstDash val="solid"/>
            <a:miter lim="400000"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Slide with Image">
  <p:cSld name="2_Title Slide with Image">
    <p:bg>
      <p:bgPr>
        <a:solidFill>
          <a:schemeClr val="accent1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ac0b913f7f_0_534" title="Decorative"/>
          <p:cNvSpPr/>
          <p:nvPr>
            <p:ph idx="2" type="pic"/>
          </p:nvPr>
        </p:nvSpPr>
        <p:spPr>
          <a:xfrm>
            <a:off x="5295899" y="4288"/>
            <a:ext cx="6896100" cy="68538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1" name="Google Shape;61;gac0b913f7f_0_534"/>
          <p:cNvSpPr/>
          <p:nvPr/>
        </p:nvSpPr>
        <p:spPr>
          <a:xfrm>
            <a:off x="0" y="1539433"/>
            <a:ext cx="8866200" cy="531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gac0b913f7f_0_534" title="Decorative"/>
          <p:cNvSpPr/>
          <p:nvPr/>
        </p:nvSpPr>
        <p:spPr>
          <a:xfrm>
            <a:off x="0" y="0"/>
            <a:ext cx="5295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gac0b913f7f_0_534"/>
          <p:cNvSpPr txBox="1"/>
          <p:nvPr>
            <p:ph type="title"/>
          </p:nvPr>
        </p:nvSpPr>
        <p:spPr>
          <a:xfrm>
            <a:off x="798690" y="2040520"/>
            <a:ext cx="4120500" cy="181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Corbel"/>
              <a:buNone/>
              <a:defRPr b="1" sz="5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gac0b913f7f_0_534"/>
          <p:cNvSpPr txBox="1"/>
          <p:nvPr>
            <p:ph idx="1" type="body"/>
          </p:nvPr>
        </p:nvSpPr>
        <p:spPr>
          <a:xfrm>
            <a:off x="798690" y="4031658"/>
            <a:ext cx="4120500" cy="33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cxnSp>
        <p:nvCxnSpPr>
          <p:cNvPr id="65" name="Google Shape;65;gac0b913f7f_0_534" title="Decorative"/>
          <p:cNvCxnSpPr/>
          <p:nvPr/>
        </p:nvCxnSpPr>
        <p:spPr>
          <a:xfrm>
            <a:off x="1893095" y="2764777"/>
            <a:ext cx="0" cy="2188800"/>
          </a:xfrm>
          <a:prstGeom prst="straightConnector1">
            <a:avLst/>
          </a:prstGeom>
          <a:noFill/>
          <a:ln cap="flat" cmpd="sng" w="25400">
            <a:solidFill>
              <a:schemeClr val="lt1"/>
            </a:solidFill>
            <a:prstDash val="solid"/>
            <a:miter lim="400000"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 with Image">
  <p:cSld name="3_Title Slide with Image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ac0b913f7f_0_541" title="Decorative"/>
          <p:cNvSpPr/>
          <p:nvPr>
            <p:ph idx="2" type="pic"/>
          </p:nvPr>
        </p:nvSpPr>
        <p:spPr>
          <a:xfrm>
            <a:off x="0" y="4288"/>
            <a:ext cx="12192000" cy="68538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gac0b913f7f_0_541"/>
          <p:cNvSpPr txBox="1"/>
          <p:nvPr>
            <p:ph type="title"/>
          </p:nvPr>
        </p:nvSpPr>
        <p:spPr>
          <a:xfrm>
            <a:off x="838199" y="2002421"/>
            <a:ext cx="7252500" cy="89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Corbel"/>
              <a:buNone/>
              <a:defRPr b="1" sz="50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gac0b913f7f_0_541"/>
          <p:cNvSpPr txBox="1"/>
          <p:nvPr>
            <p:ph idx="1" type="body"/>
          </p:nvPr>
        </p:nvSpPr>
        <p:spPr>
          <a:xfrm>
            <a:off x="838200" y="3090444"/>
            <a:ext cx="7252500" cy="33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cxnSp>
        <p:nvCxnSpPr>
          <p:cNvPr id="70" name="Google Shape;70;gac0b913f7f_0_541" title="Decorative"/>
          <p:cNvCxnSpPr/>
          <p:nvPr/>
        </p:nvCxnSpPr>
        <p:spPr>
          <a:xfrm>
            <a:off x="1918499" y="1819848"/>
            <a:ext cx="0" cy="2188800"/>
          </a:xfrm>
          <a:prstGeom prst="straightConnector1">
            <a:avLst/>
          </a:prstGeom>
          <a:noFill/>
          <a:ln cap="flat" cmpd="sng" w="76200">
            <a:solidFill>
              <a:srgbClr val="C48FAA"/>
            </a:solidFill>
            <a:prstDash val="solid"/>
            <a:miter lim="400000"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Image and Content">
  <p:cSld name="3_Image and Conten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ac0b913f7f_0_546" title="Decorative"/>
          <p:cNvSpPr/>
          <p:nvPr/>
        </p:nvSpPr>
        <p:spPr>
          <a:xfrm>
            <a:off x="0" y="0"/>
            <a:ext cx="60579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1296000" spcFirstLastPara="1" rIns="43200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 b="0" i="0" sz="14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gac0b913f7f_0_546"/>
          <p:cNvSpPr txBox="1"/>
          <p:nvPr>
            <p:ph idx="1" type="body"/>
          </p:nvPr>
        </p:nvSpPr>
        <p:spPr>
          <a:xfrm>
            <a:off x="7718323" y="1074809"/>
            <a:ext cx="3977700" cy="73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sp>
        <p:nvSpPr>
          <p:cNvPr id="74" name="Google Shape;74;gac0b913f7f_0_546"/>
          <p:cNvSpPr txBox="1"/>
          <p:nvPr>
            <p:ph idx="2" type="body"/>
          </p:nvPr>
        </p:nvSpPr>
        <p:spPr>
          <a:xfrm>
            <a:off x="7718323" y="2365537"/>
            <a:ext cx="3977700" cy="73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sp>
        <p:nvSpPr>
          <p:cNvPr id="75" name="Google Shape;75;gac0b913f7f_0_546"/>
          <p:cNvSpPr txBox="1"/>
          <p:nvPr>
            <p:ph idx="3" type="body"/>
          </p:nvPr>
        </p:nvSpPr>
        <p:spPr>
          <a:xfrm>
            <a:off x="7718323" y="3656265"/>
            <a:ext cx="3977700" cy="73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sp>
        <p:nvSpPr>
          <p:cNvPr id="76" name="Google Shape;76;gac0b913f7f_0_546"/>
          <p:cNvSpPr txBox="1"/>
          <p:nvPr>
            <p:ph idx="4" type="body"/>
          </p:nvPr>
        </p:nvSpPr>
        <p:spPr>
          <a:xfrm>
            <a:off x="7718323" y="4946994"/>
            <a:ext cx="3977700" cy="73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sp>
        <p:nvSpPr>
          <p:cNvPr id="77" name="Google Shape;77;gac0b913f7f_0_546" title="Decorative"/>
          <p:cNvSpPr/>
          <p:nvPr>
            <p:ph idx="5" type="pic"/>
          </p:nvPr>
        </p:nvSpPr>
        <p:spPr>
          <a:xfrm>
            <a:off x="6749917" y="1002146"/>
            <a:ext cx="885300" cy="8853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800"/>
              <a:buFont typeface="Arial"/>
              <a:buChar char="•"/>
              <a:defRPr b="0" i="0" sz="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8" name="Google Shape;78;gac0b913f7f_0_546" title="Decorative"/>
          <p:cNvSpPr/>
          <p:nvPr>
            <p:ph idx="6" type="pic"/>
          </p:nvPr>
        </p:nvSpPr>
        <p:spPr>
          <a:xfrm>
            <a:off x="6749917" y="2291505"/>
            <a:ext cx="885300" cy="8853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800"/>
              <a:buFont typeface="Arial"/>
              <a:buChar char="•"/>
              <a:defRPr b="0" i="0" sz="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9" name="Google Shape;79;gac0b913f7f_0_546" title="Decorative"/>
          <p:cNvSpPr/>
          <p:nvPr>
            <p:ph idx="7" type="pic"/>
          </p:nvPr>
        </p:nvSpPr>
        <p:spPr>
          <a:xfrm>
            <a:off x="6749917" y="3580864"/>
            <a:ext cx="885300" cy="8853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800"/>
              <a:buFont typeface="Arial"/>
              <a:buChar char="•"/>
              <a:defRPr b="0" i="0" sz="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0" name="Google Shape;80;gac0b913f7f_0_546" title="Decorative"/>
          <p:cNvSpPr/>
          <p:nvPr>
            <p:ph idx="8" type="pic"/>
          </p:nvPr>
        </p:nvSpPr>
        <p:spPr>
          <a:xfrm>
            <a:off x="6749917" y="4870223"/>
            <a:ext cx="885300" cy="8853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800"/>
              <a:buFont typeface="Arial"/>
              <a:buChar char="•"/>
              <a:defRPr b="0" i="0" sz="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1" name="Google Shape;81;gac0b913f7f_0_546"/>
          <p:cNvSpPr txBox="1"/>
          <p:nvPr>
            <p:ph type="title"/>
          </p:nvPr>
        </p:nvSpPr>
        <p:spPr>
          <a:xfrm>
            <a:off x="841057" y="1100290"/>
            <a:ext cx="4008300" cy="1395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rbel"/>
              <a:buNone/>
              <a:defRPr b="1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gac0b913f7f_0_546"/>
          <p:cNvSpPr txBox="1"/>
          <p:nvPr>
            <p:ph idx="9" type="body"/>
          </p:nvPr>
        </p:nvSpPr>
        <p:spPr>
          <a:xfrm>
            <a:off x="841058" y="2561159"/>
            <a:ext cx="4008300" cy="60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29845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100"/>
              <a:buChar char="►"/>
              <a:defRPr sz="1100">
                <a:solidFill>
                  <a:schemeClr val="dk2"/>
                </a:solidFill>
              </a:defRPr>
            </a:lvl2pPr>
            <a:lvl3pPr indent="-295275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50"/>
              <a:buChar char="►"/>
              <a:defRPr sz="1050">
                <a:solidFill>
                  <a:schemeClr val="dk2"/>
                </a:solidFill>
              </a:defRPr>
            </a:lvl3pPr>
            <a:lvl4pPr indent="-2921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Char char="►"/>
              <a:defRPr sz="1000">
                <a:solidFill>
                  <a:schemeClr val="dk2"/>
                </a:solidFill>
              </a:defRPr>
            </a:lvl4pPr>
            <a:lvl5pPr indent="-2921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00"/>
              <a:buChar char="►"/>
              <a:defRPr sz="1000">
                <a:solidFill>
                  <a:schemeClr val="dk2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sp>
        <p:nvSpPr>
          <p:cNvPr id="83" name="Google Shape;83;gac0b913f7f_0_546"/>
          <p:cNvSpPr txBox="1"/>
          <p:nvPr>
            <p:ph idx="13" type="body"/>
          </p:nvPr>
        </p:nvSpPr>
        <p:spPr>
          <a:xfrm>
            <a:off x="838200" y="3498661"/>
            <a:ext cx="4008300" cy="25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►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►"/>
              <a:defRPr/>
            </a:lvl9pPr>
          </a:lstStyle>
          <a:p/>
        </p:txBody>
      </p:sp>
      <p:cxnSp>
        <p:nvCxnSpPr>
          <p:cNvPr id="84" name="Google Shape;84;gac0b913f7f_0_546" title="Decorative"/>
          <p:cNvCxnSpPr/>
          <p:nvPr/>
        </p:nvCxnSpPr>
        <p:spPr>
          <a:xfrm>
            <a:off x="1918499" y="2124646"/>
            <a:ext cx="0" cy="2188800"/>
          </a:xfrm>
          <a:prstGeom prst="straightConnector1">
            <a:avLst/>
          </a:prstGeom>
          <a:noFill/>
          <a:ln cap="flat" cmpd="sng" w="76200">
            <a:solidFill>
              <a:srgbClr val="4EA6E1"/>
            </a:solidFill>
            <a:prstDash val="solid"/>
            <a:miter lim="400000"/>
            <a:headEnd len="sm" w="sm" type="none"/>
            <a:tailEnd len="sm" w="sm" type="none"/>
          </a:ln>
        </p:spPr>
      </p:cxnSp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538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0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0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88" name="Google Shape;88;p2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1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4" name="Google Shape;94;p21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5" name="Google Shape;95;p2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22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01" name="Google Shape;101;p22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02" name="Google Shape;102;p22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03" name="Google Shape;103;p22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04" name="Google Shape;104;p2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2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2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2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2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2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2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2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5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25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9" name="Google Shape;119;p25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120" name="Google Shape;120;p2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2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2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6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26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26" name="Google Shape;126;p26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27" name="Google Shape;127;p2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2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2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7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27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33" name="Google Shape;133;p2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2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2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8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28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9" name="Google Shape;139;p28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0" name="Google Shape;140;p2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2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2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3" name="Google Shape;143;p28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28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800" u="none" cap="none" strike="noStrike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9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29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8" name="Google Shape;148;p2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2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2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0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30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54" name="Google Shape;154;p30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55" name="Google Shape;155;p3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6" name="Google Shape;156;p3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3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58" name="Google Shape;158;p30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30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1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2" name="Google Shape;162;p31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63" name="Google Shape;163;p31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64" name="Google Shape;164;p3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5" name="Google Shape;165;p3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3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9" name="Google Shape;169;p32"/>
          <p:cNvSpPr txBox="1"/>
          <p:nvPr>
            <p:ph idx="1" type="body"/>
          </p:nvPr>
        </p:nvSpPr>
        <p:spPr>
          <a:xfrm rot="5400000">
            <a:off x="3035282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70" name="Google Shape;170;p3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1" name="Google Shape;171;p3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3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3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5" name="Google Shape;175;p33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76" name="Google Shape;176;p3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7" name="Google Shape;177;p3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8" name="Google Shape;178;p3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22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21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17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17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17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6666"/>
              </a:schemeClr>
            </a:solidFill>
            <a:ln>
              <a:noFill/>
            </a:ln>
          </p:spPr>
        </p:sp>
        <p:sp>
          <p:nvSpPr>
            <p:cNvPr id="10" name="Google Shape;10;p17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17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68627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17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6666"/>
              </a:srgbClr>
            </a:solidFill>
            <a:ln>
              <a:noFill/>
            </a:ln>
          </p:spPr>
        </p:sp>
        <p:sp>
          <p:nvSpPr>
            <p:cNvPr id="13" name="Google Shape;13;p17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6666"/>
              </a:srgbClr>
            </a:solidFill>
            <a:ln>
              <a:noFill/>
            </a:ln>
          </p:spPr>
        </p:sp>
        <p:sp>
          <p:nvSpPr>
            <p:cNvPr id="14" name="Google Shape;14;p17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1568"/>
              </a:schemeClr>
            </a:solidFill>
            <a:ln>
              <a:noFill/>
            </a:ln>
          </p:spPr>
        </p:sp>
        <p:sp>
          <p:nvSpPr>
            <p:cNvPr id="15" name="Google Shape;15;p1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1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156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" name="Google Shape;17;p1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17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1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1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1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new-milton-junior-school.secure-primarysite.net/covid-19-school-closure/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"/>
          <p:cNvSpPr txBox="1"/>
          <p:nvPr>
            <p:ph type="ctrTitle"/>
          </p:nvPr>
        </p:nvSpPr>
        <p:spPr>
          <a:xfrm>
            <a:off x="1060700" y="1917100"/>
            <a:ext cx="8374500" cy="2161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7818"/>
              </a:buClr>
              <a:buSzPts val="5400"/>
              <a:buFont typeface="Trebuchet MS"/>
              <a:buNone/>
            </a:pPr>
            <a:r>
              <a:rPr lang="en-GB" sz="4600">
                <a:solidFill>
                  <a:srgbClr val="3F7818"/>
                </a:solidFill>
              </a:rPr>
              <a:t>School Closure Information</a:t>
            </a:r>
            <a:endParaRPr sz="4600">
              <a:solidFill>
                <a:srgbClr val="3F7818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7818"/>
              </a:buClr>
              <a:buSzPts val="5400"/>
              <a:buFont typeface="Trebuchet MS"/>
              <a:buNone/>
            </a:pPr>
            <a:r>
              <a:rPr lang="en-GB" sz="4600">
                <a:solidFill>
                  <a:srgbClr val="3F7818"/>
                </a:solidFill>
              </a:rPr>
              <a:t>January 2021</a:t>
            </a:r>
            <a:endParaRPr sz="4600">
              <a:solidFill>
                <a:srgbClr val="3F7818"/>
              </a:solidFill>
            </a:endParaRPr>
          </a:p>
        </p:txBody>
      </p:sp>
      <p:pic>
        <p:nvPicPr>
          <p:cNvPr id="184" name="Google Shape;1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83625" y="417034"/>
            <a:ext cx="2077735" cy="2063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"/>
          <p:cNvSpPr txBox="1"/>
          <p:nvPr>
            <p:ph type="title"/>
          </p:nvPr>
        </p:nvSpPr>
        <p:spPr>
          <a:xfrm>
            <a:off x="677325" y="609600"/>
            <a:ext cx="8596800" cy="92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b="1" lang="en-GB">
                <a:solidFill>
                  <a:srgbClr val="38761D"/>
                </a:solidFill>
              </a:rPr>
              <a:t>Where to find information</a:t>
            </a:r>
            <a:endParaRPr b="1">
              <a:solidFill>
                <a:srgbClr val="38761D"/>
              </a:solidFill>
            </a:endParaRPr>
          </a:p>
        </p:txBody>
      </p:sp>
      <p:sp>
        <p:nvSpPr>
          <p:cNvPr id="190" name="Google Shape;190;p2"/>
          <p:cNvSpPr txBox="1"/>
          <p:nvPr>
            <p:ph idx="1" type="body"/>
          </p:nvPr>
        </p:nvSpPr>
        <p:spPr>
          <a:xfrm>
            <a:off x="677325" y="1536900"/>
            <a:ext cx="8596800" cy="50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sz="2200"/>
              <a:t>Everything related to the school closure will be made available here: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sz="2200" u="sng">
                <a:solidFill>
                  <a:schemeClr val="accent2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https://new-milton-junior-school.secure-primarysite.net/covid-19-school-closure/</a:t>
            </a:r>
            <a:endParaRPr sz="2200">
              <a:solidFill>
                <a:schemeClr val="accent2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sz="2200"/>
              <a:t>It will be updated with the latest information and will have links to the online learning portals.</a:t>
            </a:r>
            <a:endParaRPr sz="22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96223e6d4b_0_5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7818"/>
              </a:buClr>
              <a:buSzPts val="3600"/>
              <a:buFont typeface="Trebuchet MS"/>
              <a:buNone/>
            </a:pPr>
            <a:r>
              <a:rPr b="1" lang="en-GB">
                <a:solidFill>
                  <a:srgbClr val="3F7818"/>
                </a:solidFill>
              </a:rPr>
              <a:t>Online Learning</a:t>
            </a:r>
            <a:endParaRPr>
              <a:solidFill>
                <a:srgbClr val="3F7818"/>
              </a:solidFill>
            </a:endParaRPr>
          </a:p>
        </p:txBody>
      </p:sp>
      <p:sp>
        <p:nvSpPr>
          <p:cNvPr id="196" name="Google Shape;196;g96223e6d4b_0_5"/>
          <p:cNvSpPr txBox="1"/>
          <p:nvPr>
            <p:ph idx="1" type="body"/>
          </p:nvPr>
        </p:nvSpPr>
        <p:spPr>
          <a:xfrm>
            <a:off x="677325" y="1804852"/>
            <a:ext cx="8596800" cy="44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Char char="●"/>
            </a:pPr>
            <a:r>
              <a:rPr lang="en-GB" sz="2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Online learning will start from Wednesday 6th January</a:t>
            </a:r>
            <a:endParaRPr sz="2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Char char="●"/>
            </a:pPr>
            <a:r>
              <a:rPr lang="en-GB" sz="2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will be 3 sessions each day for each year group</a:t>
            </a:r>
            <a:endParaRPr sz="2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Char char="●"/>
            </a:pPr>
            <a:r>
              <a:rPr lang="en-GB" sz="2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Sessions will start with all children from a year group and breakout rooms will be used where appropriate to provide bespoke teaching</a:t>
            </a:r>
            <a:endParaRPr sz="2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Char char="●"/>
            </a:pPr>
            <a:r>
              <a:rPr lang="en-GB" sz="2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sessions will focus on English, maths and topic</a:t>
            </a:r>
            <a:endParaRPr sz="2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Char char="●"/>
            </a:pPr>
            <a:r>
              <a:rPr lang="en-GB" sz="2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timetable is staggered so that siblings can access their year group session at different times</a:t>
            </a:r>
            <a:endParaRPr sz="2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Char char="●"/>
            </a:pPr>
            <a:r>
              <a:rPr lang="en-GB" sz="2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work will be set via Google classroom</a:t>
            </a:r>
            <a:endParaRPr sz="2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Char char="●"/>
            </a:pPr>
            <a:r>
              <a:rPr lang="en-GB" sz="2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Children will need to be on time for each of their sessions</a:t>
            </a:r>
            <a:endParaRPr sz="2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ial"/>
              <a:buChar char="●"/>
            </a:pPr>
            <a:r>
              <a:rPr lang="en-GB" sz="2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provide paper packs to those that have requested</a:t>
            </a:r>
            <a:endParaRPr sz="2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6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98a23e62e0_0_5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7818"/>
              </a:buClr>
              <a:buSzPts val="3600"/>
              <a:buFont typeface="Trebuchet MS"/>
              <a:buNone/>
            </a:pPr>
            <a:r>
              <a:rPr b="1" lang="en-GB">
                <a:solidFill>
                  <a:srgbClr val="3F7818"/>
                </a:solidFill>
              </a:rPr>
              <a:t>Timetable</a:t>
            </a:r>
            <a:endParaRPr>
              <a:solidFill>
                <a:srgbClr val="3F7818"/>
              </a:solidFill>
            </a:endParaRPr>
          </a:p>
        </p:txBody>
      </p:sp>
      <p:sp>
        <p:nvSpPr>
          <p:cNvPr id="202" name="Google Shape;202;g98a23e62e0_0_5"/>
          <p:cNvSpPr txBox="1"/>
          <p:nvPr>
            <p:ph idx="1" type="body"/>
          </p:nvPr>
        </p:nvSpPr>
        <p:spPr>
          <a:xfrm>
            <a:off x="677325" y="1522775"/>
            <a:ext cx="8596800" cy="516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/>
              <a:t>Year 3										Year 4</a:t>
            </a:r>
            <a:endParaRPr b="1" sz="2100"/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9.00am 		English					9.30am		English</a:t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11.00am		Maths					11.30am	Maths</a:t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1.00pm			Topic					1.30pm		Topic				</a:t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3.00pm			Catch up/set up		3.20pm		Catch up/ set up</a:t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/>
              <a:t>	Year 5										Year 6</a:t>
            </a:r>
            <a:endParaRPr b="1"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10.00am		English					10.30am	English</a:t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12.00pm		Maths					12.30pm	Maths</a:t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2.00pm			Topic					2.30pm		Topic</a:t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3.40pm			Catch up/set up		4.00pm		Catch up/set up</a:t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21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12" st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13" st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14" st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98a23e62e0_0_20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7818"/>
              </a:buClr>
              <a:buSzPts val="3600"/>
              <a:buFont typeface="Trebuchet MS"/>
              <a:buNone/>
            </a:pPr>
            <a:r>
              <a:rPr b="1" lang="en-GB">
                <a:solidFill>
                  <a:srgbClr val="3F7818"/>
                </a:solidFill>
              </a:rPr>
              <a:t>Meeting ID and Password</a:t>
            </a:r>
            <a:endParaRPr>
              <a:solidFill>
                <a:srgbClr val="3F7818"/>
              </a:solidFill>
            </a:endParaRPr>
          </a:p>
        </p:txBody>
      </p:sp>
      <p:sp>
        <p:nvSpPr>
          <p:cNvPr id="208" name="Google Shape;208;g98a23e62e0_0_20"/>
          <p:cNvSpPr txBox="1"/>
          <p:nvPr>
            <p:ph idx="1" type="body"/>
          </p:nvPr>
        </p:nvSpPr>
        <p:spPr>
          <a:xfrm>
            <a:off x="677325" y="1930500"/>
            <a:ext cx="8596800" cy="46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Meeting ID and password for the first meeting each day will be provided via the school text system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The meeting ID and password for the other sessions will be provided by the teacher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All meetings will be locked after 5 minutes, so children will need to be on time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Children will be expected to attend all sessions where possible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Children will need to log in to each session</a:t>
            </a:r>
            <a:endParaRPr sz="21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b3025f429f_0_11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2"/>
                </a:solidFill>
              </a:rPr>
              <a:t>What will my child need?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214" name="Google Shape;214;gb3025f429f_0_11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51790" lvl="0" marL="457200" rtl="0" algn="l">
              <a:spcBef>
                <a:spcPts val="1000"/>
              </a:spcBef>
              <a:spcAft>
                <a:spcPts val="0"/>
              </a:spcAft>
              <a:buSzPts val="1940"/>
              <a:buChar char="►"/>
            </a:pPr>
            <a:r>
              <a:rPr lang="en-GB" sz="2300"/>
              <a:t>P</a:t>
            </a:r>
            <a:r>
              <a:rPr lang="en-GB" sz="2300"/>
              <a:t>ens/pencils paper</a:t>
            </a:r>
            <a:endParaRPr sz="2300"/>
          </a:p>
          <a:p>
            <a:pPr indent="-351790" lvl="0" marL="457200" rtl="0" algn="l">
              <a:spcBef>
                <a:spcPts val="0"/>
              </a:spcBef>
              <a:spcAft>
                <a:spcPts val="0"/>
              </a:spcAft>
              <a:buSzPts val="1940"/>
              <a:buChar char="►"/>
            </a:pPr>
            <a:r>
              <a:rPr lang="en-GB" sz="2300"/>
              <a:t>A desk/ table to work at</a:t>
            </a:r>
            <a:endParaRPr sz="2300"/>
          </a:p>
          <a:p>
            <a:pPr indent="-351790" lvl="0" marL="457200" rtl="0" algn="l">
              <a:spcBef>
                <a:spcPts val="0"/>
              </a:spcBef>
              <a:spcAft>
                <a:spcPts val="0"/>
              </a:spcAft>
              <a:buSzPts val="1940"/>
              <a:buChar char="►"/>
            </a:pPr>
            <a:r>
              <a:rPr lang="en-GB" sz="2300"/>
              <a:t>Somewhere to work that is free from distractions</a:t>
            </a:r>
            <a:endParaRPr sz="2300"/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Char char="►"/>
            </a:pPr>
            <a:r>
              <a:rPr lang="en-GB" sz="2300"/>
              <a:t>Access to Google classroom</a:t>
            </a:r>
            <a:endParaRPr sz="23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300"/>
              <a:t>Please avoid working in bedrooms on beds etc.</a:t>
            </a:r>
            <a:endParaRPr sz="23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300"/>
              <a:t>Please ensure the children are appropriately dressed and ready to work.</a:t>
            </a:r>
            <a:endParaRPr sz="23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ae7e1d9c29_0_0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7818"/>
              </a:buClr>
              <a:buSzPts val="3600"/>
              <a:buFont typeface="Trebuchet MS"/>
              <a:buNone/>
            </a:pPr>
            <a:r>
              <a:rPr b="1" lang="en-GB">
                <a:solidFill>
                  <a:srgbClr val="3F7818"/>
                </a:solidFill>
              </a:rPr>
              <a:t>Feedback and assessment</a:t>
            </a:r>
            <a:endParaRPr>
              <a:solidFill>
                <a:srgbClr val="3F7818"/>
              </a:solidFill>
            </a:endParaRPr>
          </a:p>
        </p:txBody>
      </p:sp>
      <p:sp>
        <p:nvSpPr>
          <p:cNvPr id="220" name="Google Shape;220;gae7e1d9c29_0_0"/>
          <p:cNvSpPr txBox="1"/>
          <p:nvPr>
            <p:ph idx="1" type="body"/>
          </p:nvPr>
        </p:nvSpPr>
        <p:spPr>
          <a:xfrm>
            <a:off x="677325" y="1930500"/>
            <a:ext cx="8596800" cy="46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Children will be asked to submit some work to Google classroom and feedback will provided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Some feedback will also provided during teaching sessions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Children will be provided with guidance on how to improve</a:t>
            </a:r>
            <a:endParaRPr sz="21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ae7e1d9c29_0_5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7818"/>
              </a:buClr>
              <a:buSzPts val="3600"/>
              <a:buFont typeface="Trebuchet MS"/>
              <a:buNone/>
            </a:pPr>
            <a:r>
              <a:rPr b="1" lang="en-GB">
                <a:solidFill>
                  <a:srgbClr val="3F7818"/>
                </a:solidFill>
              </a:rPr>
              <a:t>Free school meals</a:t>
            </a:r>
            <a:endParaRPr>
              <a:solidFill>
                <a:srgbClr val="3F7818"/>
              </a:solidFill>
            </a:endParaRPr>
          </a:p>
        </p:txBody>
      </p:sp>
      <p:sp>
        <p:nvSpPr>
          <p:cNvPr id="226" name="Google Shape;226;gae7e1d9c29_0_5"/>
          <p:cNvSpPr txBox="1"/>
          <p:nvPr>
            <p:ph idx="1" type="body"/>
          </p:nvPr>
        </p:nvSpPr>
        <p:spPr>
          <a:xfrm>
            <a:off x="677325" y="1930500"/>
            <a:ext cx="8596800" cy="46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Vouchers will be provided by the school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They will be made available as soon as possible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Children in school that are entitled to free school meals will be provided hot meal by the school kitchen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Hot dinners can be ordered for any child in school</a:t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21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ae7e1d9c29_0_10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7818"/>
              </a:buClr>
              <a:buSzPts val="3600"/>
              <a:buFont typeface="Trebuchet MS"/>
              <a:buNone/>
            </a:pPr>
            <a:r>
              <a:rPr b="1" lang="en-GB">
                <a:solidFill>
                  <a:srgbClr val="3F7818"/>
                </a:solidFill>
              </a:rPr>
              <a:t>Key worker children</a:t>
            </a:r>
            <a:endParaRPr>
              <a:solidFill>
                <a:srgbClr val="3F7818"/>
              </a:solidFill>
            </a:endParaRPr>
          </a:p>
        </p:txBody>
      </p:sp>
      <p:sp>
        <p:nvSpPr>
          <p:cNvPr id="232" name="Google Shape;232;gae7e1d9c29_0_10"/>
          <p:cNvSpPr txBox="1"/>
          <p:nvPr>
            <p:ph idx="1" type="body"/>
          </p:nvPr>
        </p:nvSpPr>
        <p:spPr>
          <a:xfrm>
            <a:off x="677325" y="1930500"/>
            <a:ext cx="8596800" cy="46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19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If you meet the criteria of a Key worker your child can attend. school. Please complete the survey each week to secure a place.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School will start at 8.55am and finish at 3.15pm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Breakfast club is available for those that need it, please contact the school office.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Children will be taught in year groups and will have a normal school week.</a:t>
            </a:r>
            <a:endParaRPr sz="2100"/>
          </a:p>
          <a:p>
            <a:pPr indent="-3619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Char char="►"/>
            </a:pPr>
            <a:r>
              <a:rPr lang="en-GB" sz="2100"/>
              <a:t>PE day will remain the same as before Christmas</a:t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21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b3025f429f_0_0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2"/>
                </a:solidFill>
              </a:rPr>
              <a:t>Additional support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238" name="Google Shape;238;gb3025f429f_0_0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32740" lvl="0" marL="457200" rtl="0" algn="l">
              <a:spcBef>
                <a:spcPts val="1000"/>
              </a:spcBef>
              <a:spcAft>
                <a:spcPts val="0"/>
              </a:spcAft>
              <a:buSzPts val="1640"/>
              <a:buChar char="►"/>
            </a:pPr>
            <a:r>
              <a:rPr lang="en-GB" sz="2000"/>
              <a:t>We  have a limited number of resources to support online access. We will allocate these to those that have requested support in the survey</a:t>
            </a:r>
            <a:endParaRPr sz="2000"/>
          </a:p>
          <a:p>
            <a:pPr indent="-332740" lvl="0" marL="457200" rtl="0" algn="l">
              <a:spcBef>
                <a:spcPts val="0"/>
              </a:spcBef>
              <a:spcAft>
                <a:spcPts val="0"/>
              </a:spcAft>
              <a:buSzPts val="1640"/>
              <a:buChar char="►"/>
            </a:pPr>
            <a:r>
              <a:rPr lang="en-GB" sz="2000"/>
              <a:t>Please complete any surveys sent as soon as they arrive</a:t>
            </a:r>
            <a:endParaRPr sz="2000"/>
          </a:p>
          <a:p>
            <a:pPr indent="-332740" lvl="0" marL="457200" rtl="0" algn="l">
              <a:spcBef>
                <a:spcPts val="0"/>
              </a:spcBef>
              <a:spcAft>
                <a:spcPts val="0"/>
              </a:spcAft>
              <a:buSzPts val="1640"/>
              <a:buChar char="►"/>
            </a:pPr>
            <a:r>
              <a:rPr lang="en-GB" sz="2000"/>
              <a:t>Mr Geary will meet with parents every week to discuss any issues</a:t>
            </a:r>
            <a:endParaRPr sz="2000"/>
          </a:p>
          <a:p>
            <a:pPr indent="-332740" lvl="0" marL="457200" rtl="0" algn="l">
              <a:spcBef>
                <a:spcPts val="0"/>
              </a:spcBef>
              <a:spcAft>
                <a:spcPts val="0"/>
              </a:spcAft>
              <a:buSzPts val="1640"/>
              <a:buChar char="►"/>
            </a:pPr>
            <a:r>
              <a:rPr lang="en-GB" sz="2000"/>
              <a:t>Contact the school through the office if you need any support</a:t>
            </a:r>
            <a:endParaRPr sz="20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b3025f429f_0_5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2"/>
                </a:solidFill>
              </a:rPr>
              <a:t>We are still here to help!!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244" name="Google Shape;244;gb3025f429f_0_5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500"/>
              <a:t>Feel free to contact us - we want to know how we can support</a:t>
            </a:r>
            <a:endParaRPr sz="25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