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1" r:id="rId4"/>
    <p:sldId id="260" r:id="rId5"/>
    <p:sldId id="262" r:id="rId6"/>
    <p:sldId id="263"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3" d="100"/>
          <a:sy n="113" d="100"/>
        </p:scale>
        <p:origin x="130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846CE7D5-CF57-46EF-B807-FDD0502418D4}" type="datetimeFigureOut">
              <a:rPr lang="en-US" smtClean="0"/>
              <a:t>2/3/2026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4C94E-71D2-3908-AAA4-0DB441236AAB}"/>
              </a:ext>
            </a:extLst>
          </p:cNvPr>
          <p:cNvSpPr>
            <a:spLocks noGrp="1"/>
          </p:cNvSpPr>
          <p:nvPr>
            <p:ph type="title"/>
          </p:nvPr>
        </p:nvSpPr>
        <p:spPr>
          <a:xfrm>
            <a:off x="628650" y="202615"/>
            <a:ext cx="7886700" cy="3329874"/>
          </a:xfrm>
        </p:spPr>
        <p:txBody>
          <a:bodyPr vert="horz" lIns="91440" tIns="45720" rIns="91440" bIns="45720" rtlCol="0" anchor="ctr">
            <a:noAutofit/>
          </a:bodyPr>
          <a:lstStyle/>
          <a:p>
            <a:r>
              <a:rPr lang="en-US" sz="1400" b="1" u="sng" dirty="0">
                <a:ea typeface="+mj-lt"/>
                <a:cs typeface="+mj-lt"/>
              </a:rPr>
              <a:t>New Milton Junior School Governing Body </a:t>
            </a:r>
            <a:br>
              <a:rPr lang="en-US" sz="1400" b="1" u="sng" dirty="0">
                <a:ea typeface="+mj-lt"/>
                <a:cs typeface="+mj-lt"/>
              </a:rPr>
            </a:br>
            <a:br>
              <a:rPr lang="en-US" sz="1400" dirty="0">
                <a:ea typeface="+mj-lt"/>
                <a:cs typeface="+mj-lt"/>
              </a:rPr>
            </a:br>
            <a:r>
              <a:rPr lang="en-US" sz="1400" dirty="0">
                <a:ea typeface="+mj-lt"/>
                <a:cs typeface="+mj-lt"/>
              </a:rPr>
              <a:t>Governors are a voluntary body of people who guide and support the strategic direction of the school. They are members of the school team and their contribution to the running of the school is highly valued. </a:t>
            </a:r>
            <a:br>
              <a:rPr lang="en-US" sz="1400" dirty="0">
                <a:ea typeface="+mj-lt"/>
                <a:cs typeface="+mj-lt"/>
              </a:rPr>
            </a:br>
            <a:br>
              <a:rPr lang="en-US" sz="1400" dirty="0">
                <a:ea typeface="+mj-lt"/>
                <a:cs typeface="+mj-lt"/>
              </a:rPr>
            </a:br>
            <a:r>
              <a:rPr lang="en-US" sz="1400" dirty="0">
                <a:ea typeface="+mj-lt"/>
                <a:cs typeface="+mj-lt"/>
              </a:rPr>
              <a:t>School Governing Body The instrument of government states that the governing body shall consist of: </a:t>
            </a:r>
            <a:br>
              <a:rPr lang="en-US" sz="1400" dirty="0">
                <a:ea typeface="+mj-lt"/>
                <a:cs typeface="+mj-lt"/>
              </a:rPr>
            </a:br>
            <a:r>
              <a:rPr lang="en-US" sz="1400" dirty="0">
                <a:ea typeface="+mj-lt"/>
                <a:cs typeface="+mj-lt"/>
              </a:rPr>
              <a:t>• 2 parent governors </a:t>
            </a:r>
            <a:br>
              <a:rPr lang="en-US" sz="1400" dirty="0">
                <a:ea typeface="+mj-lt"/>
                <a:cs typeface="+mj-lt"/>
              </a:rPr>
            </a:br>
            <a:r>
              <a:rPr lang="en-US" sz="1400" dirty="0">
                <a:ea typeface="+mj-lt"/>
                <a:cs typeface="+mj-lt"/>
              </a:rPr>
              <a:t>• 1 local authority governor </a:t>
            </a:r>
            <a:br>
              <a:rPr lang="en-US" sz="1400" dirty="0">
                <a:ea typeface="+mj-lt"/>
                <a:cs typeface="+mj-lt"/>
              </a:rPr>
            </a:br>
            <a:r>
              <a:rPr lang="en-US" sz="1400" dirty="0">
                <a:ea typeface="+mj-lt"/>
                <a:cs typeface="+mj-lt"/>
              </a:rPr>
              <a:t>• 1 staff governor </a:t>
            </a:r>
            <a:br>
              <a:rPr lang="en-US" sz="1400" dirty="0">
                <a:ea typeface="+mj-lt"/>
                <a:cs typeface="+mj-lt"/>
              </a:rPr>
            </a:br>
            <a:r>
              <a:rPr lang="en-US" sz="1400" dirty="0">
                <a:ea typeface="+mj-lt"/>
                <a:cs typeface="+mj-lt"/>
              </a:rPr>
              <a:t>• 1 headteacher </a:t>
            </a:r>
            <a:br>
              <a:rPr lang="en-US" sz="1400" dirty="0">
                <a:ea typeface="+mj-lt"/>
                <a:cs typeface="+mj-lt"/>
              </a:rPr>
            </a:br>
            <a:r>
              <a:rPr lang="en-US" sz="1400" dirty="0">
                <a:ea typeface="+mj-lt"/>
                <a:cs typeface="+mj-lt"/>
              </a:rPr>
              <a:t>• 2 co-opted governors </a:t>
            </a:r>
            <a:br>
              <a:rPr lang="en-US" sz="1400" dirty="0">
                <a:ea typeface="+mj-lt"/>
                <a:cs typeface="+mj-lt"/>
              </a:rPr>
            </a:br>
            <a:br>
              <a:rPr lang="en-US" sz="1400" dirty="0">
                <a:ea typeface="+mj-lt"/>
                <a:cs typeface="+mj-lt"/>
              </a:rPr>
            </a:br>
            <a:r>
              <a:rPr lang="en-US" sz="1400" b="1" u="sng" dirty="0">
                <a:ea typeface="+mj-lt"/>
                <a:cs typeface="+mj-lt"/>
              </a:rPr>
              <a:t>The role of the governing body is a strategic one, its key functions are to: </a:t>
            </a:r>
            <a:br>
              <a:rPr lang="en-US" sz="1400" dirty="0">
                <a:ea typeface="+mj-lt"/>
                <a:cs typeface="+mj-lt"/>
              </a:rPr>
            </a:br>
            <a:r>
              <a:rPr lang="en-US" sz="1400" dirty="0">
                <a:ea typeface="+mj-lt"/>
                <a:cs typeface="+mj-lt"/>
              </a:rPr>
              <a:t>• Set the aims and objectives for the school </a:t>
            </a:r>
            <a:br>
              <a:rPr lang="en-US" sz="1400" dirty="0">
                <a:ea typeface="+mj-lt"/>
                <a:cs typeface="+mj-lt"/>
              </a:rPr>
            </a:br>
            <a:r>
              <a:rPr lang="en-US" sz="1400" dirty="0">
                <a:ea typeface="+mj-lt"/>
                <a:cs typeface="+mj-lt"/>
              </a:rPr>
              <a:t>• Set the policies for achieving those aims and objectives </a:t>
            </a:r>
            <a:br>
              <a:rPr lang="en-US" sz="1400" dirty="0">
                <a:ea typeface="+mj-lt"/>
                <a:cs typeface="+mj-lt"/>
              </a:rPr>
            </a:br>
            <a:r>
              <a:rPr lang="en-US" sz="1400" dirty="0">
                <a:ea typeface="+mj-lt"/>
                <a:cs typeface="+mj-lt"/>
              </a:rPr>
              <a:t>• Set the targets for achieving those aims and objectives </a:t>
            </a:r>
            <a:br>
              <a:rPr lang="en-US" sz="1400" dirty="0">
                <a:ea typeface="+mj-lt"/>
                <a:cs typeface="+mj-lt"/>
              </a:rPr>
            </a:br>
            <a:r>
              <a:rPr lang="en-US" sz="1400" dirty="0">
                <a:ea typeface="+mj-lt"/>
                <a:cs typeface="+mj-lt"/>
              </a:rPr>
              <a:t>• Monitor and evaluate the progress the school is making towards achievement of its aims and objectives </a:t>
            </a:r>
            <a:br>
              <a:rPr lang="en-US" sz="1400" dirty="0">
                <a:ea typeface="+mj-lt"/>
                <a:cs typeface="+mj-lt"/>
              </a:rPr>
            </a:br>
            <a:r>
              <a:rPr lang="en-US" sz="1400" dirty="0">
                <a:ea typeface="+mj-lt"/>
                <a:cs typeface="+mj-lt"/>
              </a:rPr>
              <a:t>• Be a source of challenge and support to the headteacher (a critical friend) </a:t>
            </a:r>
            <a:endParaRPr lang="en-US" sz="1400" dirty="0"/>
          </a:p>
        </p:txBody>
      </p:sp>
      <p:pic>
        <p:nvPicPr>
          <p:cNvPr id="5" name="Picture 4" descr="A person with glasses smiling&#10;&#10;AI-generated content may be incorrect.">
            <a:extLst>
              <a:ext uri="{FF2B5EF4-FFF2-40B4-BE49-F238E27FC236}">
                <a16:creationId xmlns:a16="http://schemas.microsoft.com/office/drawing/2014/main" id="{2787B568-50A2-348C-6F60-7805F1E6DA27}"/>
              </a:ext>
            </a:extLst>
          </p:cNvPr>
          <p:cNvPicPr>
            <a:picLocks noChangeAspect="1"/>
          </p:cNvPicPr>
          <p:nvPr/>
        </p:nvPicPr>
        <p:blipFill>
          <a:blip r:embed="rId2"/>
          <a:stretch>
            <a:fillRect/>
          </a:stretch>
        </p:blipFill>
        <p:spPr>
          <a:xfrm>
            <a:off x="720932" y="3878616"/>
            <a:ext cx="1775870" cy="2589356"/>
          </a:xfrm>
          <a:prstGeom prst="rect">
            <a:avLst/>
          </a:prstGeom>
        </p:spPr>
      </p:pic>
      <p:sp>
        <p:nvSpPr>
          <p:cNvPr id="8" name="TextBox 7">
            <a:extLst>
              <a:ext uri="{FF2B5EF4-FFF2-40B4-BE49-F238E27FC236}">
                <a16:creationId xmlns:a16="http://schemas.microsoft.com/office/drawing/2014/main" id="{1F80C7D0-97B1-2186-8F20-5D3BE7F7C2D0}"/>
              </a:ext>
            </a:extLst>
          </p:cNvPr>
          <p:cNvSpPr txBox="1"/>
          <p:nvPr/>
        </p:nvSpPr>
        <p:spPr>
          <a:xfrm>
            <a:off x="2665194" y="3878615"/>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Anne Pritchard </a:t>
            </a:r>
          </a:p>
          <a:p>
            <a:endParaRPr lang="en-US" b="1" dirty="0">
              <a:ea typeface="+mn-lt"/>
              <a:cs typeface="+mn-lt"/>
            </a:endParaRPr>
          </a:p>
          <a:p>
            <a:r>
              <a:rPr lang="en-US" dirty="0">
                <a:ea typeface="+mn-lt"/>
                <a:cs typeface="+mn-lt"/>
              </a:rPr>
              <a:t>Chair of Governors – Local Authority</a:t>
            </a:r>
          </a:p>
          <a:p>
            <a:endParaRPr lang="en-US" dirty="0">
              <a:ea typeface="+mn-lt"/>
              <a:cs typeface="+mn-lt"/>
            </a:endParaRPr>
          </a:p>
          <a:p>
            <a:r>
              <a:rPr lang="en-US" dirty="0">
                <a:ea typeface="+mn-lt"/>
                <a:cs typeface="+mn-lt"/>
              </a:rPr>
              <a:t>Committees – Resources, School Improvement </a:t>
            </a:r>
            <a:endParaRPr lang="en-US">
              <a:ea typeface="+mn-lt"/>
              <a:cs typeface="+mn-lt"/>
            </a:endParaRPr>
          </a:p>
          <a:p>
            <a:endParaRPr lang="en-US" dirty="0">
              <a:ea typeface="+mn-lt"/>
              <a:cs typeface="+mn-lt"/>
            </a:endParaRPr>
          </a:p>
          <a:p>
            <a:r>
              <a:rPr lang="en-US" dirty="0">
                <a:ea typeface="+mn-lt"/>
                <a:cs typeface="+mn-lt"/>
              </a:rPr>
              <a:t>Date Appointed: 01.09.2008 </a:t>
            </a:r>
            <a:endParaRPr lang="en-US">
              <a:ea typeface="+mn-lt"/>
              <a:cs typeface="+mn-lt"/>
            </a:endParaRPr>
          </a:p>
          <a:p>
            <a:r>
              <a:rPr lang="en-US" dirty="0">
                <a:ea typeface="+mn-lt"/>
                <a:cs typeface="+mn-lt"/>
              </a:rPr>
              <a:t>Term of Office: Start 08.07.2019 end date 07.07.27</a:t>
            </a:r>
          </a:p>
          <a:p>
            <a:r>
              <a:rPr lang="en-US" dirty="0">
                <a:ea typeface="+mn-lt"/>
                <a:cs typeface="+mn-lt"/>
              </a:rPr>
              <a:t> Governance roles in other educational institutions: None</a:t>
            </a:r>
            <a:endParaRPr lang="en-US"/>
          </a:p>
        </p:txBody>
      </p:sp>
    </p:spTree>
    <p:extLst>
      <p:ext uri="{BB962C8B-B14F-4D97-AF65-F5344CB8AC3E}">
        <p14:creationId xmlns:p14="http://schemas.microsoft.com/office/powerpoint/2010/main" val="2924615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with glasses smiling&#10;&#10;AI-generated content may be incorrect.">
            <a:extLst>
              <a:ext uri="{FF2B5EF4-FFF2-40B4-BE49-F238E27FC236}">
                <a16:creationId xmlns:a16="http://schemas.microsoft.com/office/drawing/2014/main" id="{A1C1C05C-18A0-41D1-2F66-5F88F5921AF7}"/>
              </a:ext>
            </a:extLst>
          </p:cNvPr>
          <p:cNvPicPr>
            <a:picLocks noChangeAspect="1"/>
          </p:cNvPicPr>
          <p:nvPr/>
        </p:nvPicPr>
        <p:blipFill>
          <a:blip r:embed="rId2"/>
          <a:stretch>
            <a:fillRect/>
          </a:stretch>
        </p:blipFill>
        <p:spPr>
          <a:xfrm>
            <a:off x="511382" y="287691"/>
            <a:ext cx="1775870" cy="2589356"/>
          </a:xfrm>
          <a:prstGeom prst="rect">
            <a:avLst/>
          </a:prstGeom>
        </p:spPr>
      </p:pic>
      <p:pic>
        <p:nvPicPr>
          <p:cNvPr id="6" name="Picture 5" descr="A person with glasses smiling&#10;&#10;AI-generated content may be incorrect.">
            <a:extLst>
              <a:ext uri="{FF2B5EF4-FFF2-40B4-BE49-F238E27FC236}">
                <a16:creationId xmlns:a16="http://schemas.microsoft.com/office/drawing/2014/main" id="{F28255EF-A5A0-EAE4-AE0C-7F5200D082B4}"/>
              </a:ext>
            </a:extLst>
          </p:cNvPr>
          <p:cNvPicPr>
            <a:picLocks noChangeAspect="1"/>
          </p:cNvPicPr>
          <p:nvPr/>
        </p:nvPicPr>
        <p:blipFill>
          <a:blip r:embed="rId2"/>
          <a:stretch>
            <a:fillRect/>
          </a:stretch>
        </p:blipFill>
        <p:spPr>
          <a:xfrm>
            <a:off x="511382" y="3430941"/>
            <a:ext cx="1775870" cy="2589356"/>
          </a:xfrm>
          <a:prstGeom prst="rect">
            <a:avLst/>
          </a:prstGeom>
        </p:spPr>
      </p:pic>
      <p:sp>
        <p:nvSpPr>
          <p:cNvPr id="10" name="TextBox 9">
            <a:extLst>
              <a:ext uri="{FF2B5EF4-FFF2-40B4-BE49-F238E27FC236}">
                <a16:creationId xmlns:a16="http://schemas.microsoft.com/office/drawing/2014/main" id="{4D40D0BC-3D1A-37BA-53F2-79C9144FA0A9}"/>
              </a:ext>
            </a:extLst>
          </p:cNvPr>
          <p:cNvSpPr txBox="1"/>
          <p:nvPr/>
        </p:nvSpPr>
        <p:spPr>
          <a:xfrm>
            <a:off x="2579469" y="287690"/>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Sam Boothby </a:t>
            </a:r>
            <a:endParaRPr lang="en-US" b="1" dirty="0"/>
          </a:p>
          <a:p>
            <a:endParaRPr lang="en-US" dirty="0">
              <a:ea typeface="+mn-lt"/>
              <a:cs typeface="+mn-lt"/>
            </a:endParaRPr>
          </a:p>
          <a:p>
            <a:r>
              <a:rPr lang="en-US" dirty="0">
                <a:ea typeface="+mn-lt"/>
                <a:cs typeface="+mn-lt"/>
              </a:rPr>
              <a:t>Co-opted Governor </a:t>
            </a:r>
          </a:p>
          <a:p>
            <a:endParaRPr lang="en-US" dirty="0">
              <a:ea typeface="+mn-lt"/>
              <a:cs typeface="+mn-lt"/>
            </a:endParaRPr>
          </a:p>
          <a:p>
            <a:r>
              <a:rPr lang="en-US" dirty="0">
                <a:ea typeface="+mn-lt"/>
                <a:cs typeface="+mn-lt"/>
              </a:rPr>
              <a:t>Committees – Resources </a:t>
            </a:r>
          </a:p>
          <a:p>
            <a:endParaRPr lang="en-US" dirty="0">
              <a:ea typeface="+mn-lt"/>
              <a:cs typeface="+mn-lt"/>
            </a:endParaRPr>
          </a:p>
          <a:p>
            <a:r>
              <a:rPr lang="en-US" dirty="0">
                <a:ea typeface="+mn-lt"/>
                <a:cs typeface="+mn-lt"/>
              </a:rPr>
              <a:t>Date Appointed: 01.12.2015 </a:t>
            </a:r>
            <a:endParaRPr lang="en-US">
              <a:ea typeface="+mn-lt"/>
              <a:cs typeface="+mn-lt"/>
            </a:endParaRPr>
          </a:p>
          <a:p>
            <a:r>
              <a:rPr lang="en-US" dirty="0">
                <a:ea typeface="+mn-lt"/>
                <a:cs typeface="+mn-lt"/>
              </a:rPr>
              <a:t>Term of Office: Start 01.12.2015 end date 02.10.2027 </a:t>
            </a:r>
          </a:p>
          <a:p>
            <a:r>
              <a:rPr lang="en-US" dirty="0">
                <a:ea typeface="+mn-lt"/>
                <a:cs typeface="+mn-lt"/>
              </a:rPr>
              <a:t>Governance roles in other educational institutions: None</a:t>
            </a:r>
            <a:endParaRPr lang="en-US"/>
          </a:p>
        </p:txBody>
      </p:sp>
      <p:sp>
        <p:nvSpPr>
          <p:cNvPr id="12" name="TextBox 11">
            <a:extLst>
              <a:ext uri="{FF2B5EF4-FFF2-40B4-BE49-F238E27FC236}">
                <a16:creationId xmlns:a16="http://schemas.microsoft.com/office/drawing/2014/main" id="{49A32E36-402F-9EAF-7F7B-DAFB8620C120}"/>
              </a:ext>
            </a:extLst>
          </p:cNvPr>
          <p:cNvSpPr txBox="1"/>
          <p:nvPr/>
        </p:nvSpPr>
        <p:spPr>
          <a:xfrm>
            <a:off x="2693769" y="3573815"/>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Tom Chappell </a:t>
            </a:r>
            <a:endParaRPr lang="en-US" b="1" dirty="0"/>
          </a:p>
          <a:p>
            <a:endParaRPr lang="en-US" dirty="0">
              <a:ea typeface="+mn-lt"/>
              <a:cs typeface="+mn-lt"/>
            </a:endParaRPr>
          </a:p>
          <a:p>
            <a:r>
              <a:rPr lang="en-US" dirty="0">
                <a:ea typeface="+mn-lt"/>
                <a:cs typeface="+mn-lt"/>
              </a:rPr>
              <a:t>Staff Governor </a:t>
            </a:r>
          </a:p>
          <a:p>
            <a:endParaRPr lang="en-US" dirty="0">
              <a:ea typeface="+mn-lt"/>
              <a:cs typeface="+mn-lt"/>
            </a:endParaRPr>
          </a:p>
          <a:p>
            <a:r>
              <a:rPr lang="en-US" dirty="0">
                <a:ea typeface="+mn-lt"/>
                <a:cs typeface="+mn-lt"/>
              </a:rPr>
              <a:t>Committee – School Improvement </a:t>
            </a:r>
            <a:endParaRPr lang="en-US">
              <a:ea typeface="+mn-lt"/>
              <a:cs typeface="+mn-lt"/>
            </a:endParaRPr>
          </a:p>
          <a:p>
            <a:endParaRPr lang="en-US" dirty="0">
              <a:ea typeface="+mn-lt"/>
              <a:cs typeface="+mn-lt"/>
            </a:endParaRPr>
          </a:p>
          <a:p>
            <a:r>
              <a:rPr lang="en-US" dirty="0">
                <a:ea typeface="+mn-lt"/>
                <a:cs typeface="+mn-lt"/>
              </a:rPr>
              <a:t>Date Appointed: 08.07.2015 </a:t>
            </a:r>
            <a:endParaRPr lang="en-US">
              <a:ea typeface="+mn-lt"/>
              <a:cs typeface="+mn-lt"/>
            </a:endParaRPr>
          </a:p>
          <a:p>
            <a:r>
              <a:rPr lang="en-US" dirty="0">
                <a:ea typeface="+mn-lt"/>
                <a:cs typeface="+mn-lt"/>
              </a:rPr>
              <a:t>Term of Office: Start 08.07.2019 end date 07.07.2027 Governance roles in other educational institutions: None</a:t>
            </a:r>
            <a:endParaRPr lang="en-US"/>
          </a:p>
        </p:txBody>
      </p:sp>
      <p:pic>
        <p:nvPicPr>
          <p:cNvPr id="13" name="Picture 12" descr="A person wearing a black shirt&#10;&#10;AI-generated content may be incorrect.">
            <a:extLst>
              <a:ext uri="{FF2B5EF4-FFF2-40B4-BE49-F238E27FC236}">
                <a16:creationId xmlns:a16="http://schemas.microsoft.com/office/drawing/2014/main" id="{D1916510-930D-AD32-C02A-D7AF2124BCBC}"/>
              </a:ext>
            </a:extLst>
          </p:cNvPr>
          <p:cNvPicPr>
            <a:picLocks noChangeAspect="1"/>
          </p:cNvPicPr>
          <p:nvPr/>
        </p:nvPicPr>
        <p:blipFill>
          <a:blip r:embed="rId3"/>
          <a:stretch>
            <a:fillRect/>
          </a:stretch>
        </p:blipFill>
        <p:spPr>
          <a:xfrm>
            <a:off x="514350" y="290513"/>
            <a:ext cx="1905000" cy="2790825"/>
          </a:xfrm>
          <a:prstGeom prst="rect">
            <a:avLst/>
          </a:prstGeom>
        </p:spPr>
      </p:pic>
      <p:pic>
        <p:nvPicPr>
          <p:cNvPr id="14" name="Picture 13" descr="A person with a beard and tie&#10;&#10;AI-generated content may be incorrect.">
            <a:extLst>
              <a:ext uri="{FF2B5EF4-FFF2-40B4-BE49-F238E27FC236}">
                <a16:creationId xmlns:a16="http://schemas.microsoft.com/office/drawing/2014/main" id="{FCF077F0-78B3-D90A-947E-3122508B5404}"/>
              </a:ext>
            </a:extLst>
          </p:cNvPr>
          <p:cNvPicPr>
            <a:picLocks noChangeAspect="1"/>
          </p:cNvPicPr>
          <p:nvPr/>
        </p:nvPicPr>
        <p:blipFill>
          <a:blip r:embed="rId4"/>
          <a:stretch>
            <a:fillRect/>
          </a:stretch>
        </p:blipFill>
        <p:spPr>
          <a:xfrm>
            <a:off x="509588" y="3429000"/>
            <a:ext cx="2057400" cy="2886075"/>
          </a:xfrm>
          <a:prstGeom prst="rect">
            <a:avLst/>
          </a:prstGeom>
        </p:spPr>
      </p:pic>
    </p:spTree>
    <p:extLst>
      <p:ext uri="{BB962C8B-B14F-4D97-AF65-F5344CB8AC3E}">
        <p14:creationId xmlns:p14="http://schemas.microsoft.com/office/powerpoint/2010/main" val="1234048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with glasses smiling&#10;&#10;AI-generated content may be incorrect.">
            <a:extLst>
              <a:ext uri="{FF2B5EF4-FFF2-40B4-BE49-F238E27FC236}">
                <a16:creationId xmlns:a16="http://schemas.microsoft.com/office/drawing/2014/main" id="{A1C1C05C-18A0-41D1-2F66-5F88F5921AF7}"/>
              </a:ext>
            </a:extLst>
          </p:cNvPr>
          <p:cNvPicPr>
            <a:picLocks noChangeAspect="1"/>
          </p:cNvPicPr>
          <p:nvPr/>
        </p:nvPicPr>
        <p:blipFill>
          <a:blip r:embed="rId2"/>
          <a:stretch>
            <a:fillRect/>
          </a:stretch>
        </p:blipFill>
        <p:spPr>
          <a:xfrm>
            <a:off x="511382" y="287691"/>
            <a:ext cx="1775870" cy="2589356"/>
          </a:xfrm>
          <a:prstGeom prst="rect">
            <a:avLst/>
          </a:prstGeom>
        </p:spPr>
      </p:pic>
      <p:pic>
        <p:nvPicPr>
          <p:cNvPr id="6" name="Picture 5" descr="A person with glasses smiling&#10;&#10;AI-generated content may be incorrect.">
            <a:extLst>
              <a:ext uri="{FF2B5EF4-FFF2-40B4-BE49-F238E27FC236}">
                <a16:creationId xmlns:a16="http://schemas.microsoft.com/office/drawing/2014/main" id="{F28255EF-A5A0-EAE4-AE0C-7F5200D082B4}"/>
              </a:ext>
            </a:extLst>
          </p:cNvPr>
          <p:cNvPicPr>
            <a:picLocks noChangeAspect="1"/>
          </p:cNvPicPr>
          <p:nvPr/>
        </p:nvPicPr>
        <p:blipFill>
          <a:blip r:embed="rId2"/>
          <a:stretch>
            <a:fillRect/>
          </a:stretch>
        </p:blipFill>
        <p:spPr>
          <a:xfrm>
            <a:off x="511382" y="3430941"/>
            <a:ext cx="1775870" cy="2589356"/>
          </a:xfrm>
          <a:prstGeom prst="rect">
            <a:avLst/>
          </a:prstGeom>
        </p:spPr>
      </p:pic>
      <p:sp>
        <p:nvSpPr>
          <p:cNvPr id="10" name="TextBox 9">
            <a:extLst>
              <a:ext uri="{FF2B5EF4-FFF2-40B4-BE49-F238E27FC236}">
                <a16:creationId xmlns:a16="http://schemas.microsoft.com/office/drawing/2014/main" id="{4D40D0BC-3D1A-37BA-53F2-79C9144FA0A9}"/>
              </a:ext>
            </a:extLst>
          </p:cNvPr>
          <p:cNvSpPr txBox="1"/>
          <p:nvPr/>
        </p:nvSpPr>
        <p:spPr>
          <a:xfrm>
            <a:off x="2579469" y="287690"/>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Jo Corrigan </a:t>
            </a:r>
            <a:endParaRPr lang="en-US" b="1" dirty="0"/>
          </a:p>
          <a:p>
            <a:endParaRPr lang="en-US" dirty="0">
              <a:ea typeface="+mn-lt"/>
              <a:cs typeface="+mn-lt"/>
            </a:endParaRPr>
          </a:p>
          <a:p>
            <a:r>
              <a:rPr lang="en-US" dirty="0">
                <a:ea typeface="+mn-lt"/>
                <a:cs typeface="+mn-lt"/>
              </a:rPr>
              <a:t>Co-opted Governor </a:t>
            </a:r>
          </a:p>
          <a:p>
            <a:endParaRPr lang="en-US" dirty="0">
              <a:ea typeface="+mn-lt"/>
              <a:cs typeface="+mn-lt"/>
            </a:endParaRPr>
          </a:p>
          <a:p>
            <a:r>
              <a:rPr lang="en-US" dirty="0">
                <a:ea typeface="+mn-lt"/>
                <a:cs typeface="+mn-lt"/>
              </a:rPr>
              <a:t>Committee – School Improvement </a:t>
            </a:r>
          </a:p>
          <a:p>
            <a:endParaRPr lang="en-US" dirty="0">
              <a:ea typeface="+mn-lt"/>
              <a:cs typeface="+mn-lt"/>
            </a:endParaRPr>
          </a:p>
          <a:p>
            <a:r>
              <a:rPr lang="en-US" dirty="0">
                <a:ea typeface="+mn-lt"/>
                <a:cs typeface="+mn-lt"/>
              </a:rPr>
              <a:t>Date Appointed: 06.12.2017 </a:t>
            </a:r>
          </a:p>
          <a:p>
            <a:r>
              <a:rPr lang="en-US" dirty="0">
                <a:ea typeface="+mn-lt"/>
                <a:cs typeface="+mn-lt"/>
              </a:rPr>
              <a:t>Term of Office: Start 06.12.2017 end date 05.12.2029 Governance roles in other educational institutions: None</a:t>
            </a:r>
            <a:endParaRPr lang="en-US" dirty="0"/>
          </a:p>
        </p:txBody>
      </p:sp>
      <p:sp>
        <p:nvSpPr>
          <p:cNvPr id="12" name="TextBox 11">
            <a:extLst>
              <a:ext uri="{FF2B5EF4-FFF2-40B4-BE49-F238E27FC236}">
                <a16:creationId xmlns:a16="http://schemas.microsoft.com/office/drawing/2014/main" id="{49A32E36-402F-9EAF-7F7B-DAFB8620C120}"/>
              </a:ext>
            </a:extLst>
          </p:cNvPr>
          <p:cNvSpPr txBox="1"/>
          <p:nvPr/>
        </p:nvSpPr>
        <p:spPr>
          <a:xfrm>
            <a:off x="2674719" y="3592865"/>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John Creedy </a:t>
            </a:r>
            <a:endParaRPr lang="en-US" b="1"/>
          </a:p>
          <a:p>
            <a:endParaRPr lang="en-US" dirty="0">
              <a:ea typeface="+mn-lt"/>
              <a:cs typeface="+mn-lt"/>
            </a:endParaRPr>
          </a:p>
          <a:p>
            <a:r>
              <a:rPr lang="en-US" dirty="0">
                <a:ea typeface="+mn-lt"/>
                <a:cs typeface="+mn-lt"/>
              </a:rPr>
              <a:t>Parent Governor </a:t>
            </a:r>
          </a:p>
          <a:p>
            <a:endParaRPr lang="en-US" dirty="0">
              <a:ea typeface="+mn-lt"/>
              <a:cs typeface="+mn-lt"/>
            </a:endParaRPr>
          </a:p>
          <a:p>
            <a:r>
              <a:rPr lang="en-US" dirty="0">
                <a:ea typeface="+mn-lt"/>
                <a:cs typeface="+mn-lt"/>
              </a:rPr>
              <a:t>Committee – Resources </a:t>
            </a:r>
          </a:p>
          <a:p>
            <a:endParaRPr lang="en-US" dirty="0">
              <a:ea typeface="+mn-lt"/>
              <a:cs typeface="+mn-lt"/>
            </a:endParaRPr>
          </a:p>
          <a:p>
            <a:r>
              <a:rPr lang="en-US" dirty="0">
                <a:ea typeface="+mn-lt"/>
                <a:cs typeface="+mn-lt"/>
              </a:rPr>
              <a:t>Date Appointed: 01.05.2020 </a:t>
            </a:r>
            <a:endParaRPr lang="en-US">
              <a:ea typeface="+mn-lt"/>
              <a:cs typeface="+mn-lt"/>
            </a:endParaRPr>
          </a:p>
          <a:p>
            <a:r>
              <a:rPr lang="en-US" dirty="0">
                <a:ea typeface="+mn-lt"/>
                <a:cs typeface="+mn-lt"/>
              </a:rPr>
              <a:t>Term of Office: Start 01.05.2020 end date 30.04.2024 Governance roles in other educational institutions: None</a:t>
            </a:r>
            <a:endParaRPr lang="en-US"/>
          </a:p>
        </p:txBody>
      </p:sp>
      <p:pic>
        <p:nvPicPr>
          <p:cNvPr id="2" name="Picture 1" descr="A person with blonde hair wearing a blue and white striped shirt&#10;&#10;AI-generated content may be incorrect.">
            <a:extLst>
              <a:ext uri="{FF2B5EF4-FFF2-40B4-BE49-F238E27FC236}">
                <a16:creationId xmlns:a16="http://schemas.microsoft.com/office/drawing/2014/main" id="{B13DE6D8-31A0-D095-ACF0-FDBC969AF674}"/>
              </a:ext>
            </a:extLst>
          </p:cNvPr>
          <p:cNvPicPr>
            <a:picLocks noChangeAspect="1"/>
          </p:cNvPicPr>
          <p:nvPr/>
        </p:nvPicPr>
        <p:blipFill>
          <a:blip r:embed="rId3"/>
          <a:stretch>
            <a:fillRect/>
          </a:stretch>
        </p:blipFill>
        <p:spPr>
          <a:xfrm>
            <a:off x="514350" y="285750"/>
            <a:ext cx="2047875" cy="2771775"/>
          </a:xfrm>
          <a:prstGeom prst="rect">
            <a:avLst/>
          </a:prstGeom>
        </p:spPr>
      </p:pic>
      <p:pic>
        <p:nvPicPr>
          <p:cNvPr id="3" name="Picture 2" descr="A person wearing glasses and a brown jacket&#10;&#10;AI-generated content may be incorrect.">
            <a:extLst>
              <a:ext uri="{FF2B5EF4-FFF2-40B4-BE49-F238E27FC236}">
                <a16:creationId xmlns:a16="http://schemas.microsoft.com/office/drawing/2014/main" id="{A3F32EED-867A-427A-0962-213E9ECE7F39}"/>
              </a:ext>
            </a:extLst>
          </p:cNvPr>
          <p:cNvPicPr>
            <a:picLocks noChangeAspect="1"/>
          </p:cNvPicPr>
          <p:nvPr/>
        </p:nvPicPr>
        <p:blipFill>
          <a:blip r:embed="rId4"/>
          <a:stretch>
            <a:fillRect/>
          </a:stretch>
        </p:blipFill>
        <p:spPr>
          <a:xfrm>
            <a:off x="514350" y="3424238"/>
            <a:ext cx="2047875" cy="2924175"/>
          </a:xfrm>
          <a:prstGeom prst="rect">
            <a:avLst/>
          </a:prstGeom>
        </p:spPr>
      </p:pic>
    </p:spTree>
    <p:extLst>
      <p:ext uri="{BB962C8B-B14F-4D97-AF65-F5344CB8AC3E}">
        <p14:creationId xmlns:p14="http://schemas.microsoft.com/office/powerpoint/2010/main" val="2439586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1451F3-930E-6E7E-9E59-969BBBA561AE}"/>
            </a:ext>
          </a:extLst>
        </p:cNvPr>
        <p:cNvGrpSpPr/>
        <p:nvPr/>
      </p:nvGrpSpPr>
      <p:grpSpPr>
        <a:xfrm>
          <a:off x="0" y="0"/>
          <a:ext cx="0" cy="0"/>
          <a:chOff x="0" y="0"/>
          <a:chExt cx="0" cy="0"/>
        </a:xfrm>
      </p:grpSpPr>
      <p:pic>
        <p:nvPicPr>
          <p:cNvPr id="4" name="Picture 3" descr="A person with glasses smiling&#10;&#10;AI-generated content may be incorrect.">
            <a:extLst>
              <a:ext uri="{FF2B5EF4-FFF2-40B4-BE49-F238E27FC236}">
                <a16:creationId xmlns:a16="http://schemas.microsoft.com/office/drawing/2014/main" id="{9F437959-58DC-515B-EA44-04523BFCE463}"/>
              </a:ext>
            </a:extLst>
          </p:cNvPr>
          <p:cNvPicPr>
            <a:picLocks noChangeAspect="1"/>
          </p:cNvPicPr>
          <p:nvPr/>
        </p:nvPicPr>
        <p:blipFill>
          <a:blip r:embed="rId2"/>
          <a:stretch>
            <a:fillRect/>
          </a:stretch>
        </p:blipFill>
        <p:spPr>
          <a:xfrm>
            <a:off x="511382" y="287691"/>
            <a:ext cx="1775870" cy="2589356"/>
          </a:xfrm>
          <a:prstGeom prst="rect">
            <a:avLst/>
          </a:prstGeom>
        </p:spPr>
      </p:pic>
      <p:sp>
        <p:nvSpPr>
          <p:cNvPr id="10" name="TextBox 9">
            <a:extLst>
              <a:ext uri="{FF2B5EF4-FFF2-40B4-BE49-F238E27FC236}">
                <a16:creationId xmlns:a16="http://schemas.microsoft.com/office/drawing/2014/main" id="{06B62522-8E4A-6D64-1690-57EFA229BC09}"/>
              </a:ext>
            </a:extLst>
          </p:cNvPr>
          <p:cNvSpPr txBox="1"/>
          <p:nvPr/>
        </p:nvSpPr>
        <p:spPr>
          <a:xfrm>
            <a:off x="2761863" y="421446"/>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Emma Grinyer </a:t>
            </a:r>
            <a:endParaRPr lang="en-US" b="1"/>
          </a:p>
          <a:p>
            <a:endParaRPr lang="en-US" dirty="0">
              <a:ea typeface="+mn-lt"/>
              <a:cs typeface="+mn-lt"/>
            </a:endParaRPr>
          </a:p>
          <a:p>
            <a:r>
              <a:rPr lang="en-US" dirty="0">
                <a:ea typeface="+mn-lt"/>
                <a:cs typeface="+mn-lt"/>
              </a:rPr>
              <a:t>Co-opted Governor </a:t>
            </a:r>
          </a:p>
          <a:p>
            <a:endParaRPr lang="en-US" dirty="0">
              <a:ea typeface="+mn-lt"/>
              <a:cs typeface="+mn-lt"/>
            </a:endParaRPr>
          </a:p>
          <a:p>
            <a:r>
              <a:rPr lang="en-US" dirty="0">
                <a:ea typeface="+mn-lt"/>
                <a:cs typeface="+mn-lt"/>
              </a:rPr>
              <a:t>Committee – School Improvement </a:t>
            </a:r>
          </a:p>
          <a:p>
            <a:endParaRPr lang="en-US" dirty="0">
              <a:ea typeface="+mn-lt"/>
              <a:cs typeface="+mn-lt"/>
            </a:endParaRPr>
          </a:p>
          <a:p>
            <a:r>
              <a:rPr lang="en-US" dirty="0">
                <a:ea typeface="+mn-lt"/>
                <a:cs typeface="+mn-lt"/>
              </a:rPr>
              <a:t>Date Appointed: 18.05.2020 </a:t>
            </a:r>
            <a:endParaRPr lang="en-US">
              <a:ea typeface="+mn-lt"/>
              <a:cs typeface="+mn-lt"/>
            </a:endParaRPr>
          </a:p>
          <a:p>
            <a:r>
              <a:rPr lang="en-US" dirty="0">
                <a:ea typeface="+mn-lt"/>
                <a:cs typeface="+mn-lt"/>
              </a:rPr>
              <a:t>Term of Office: Start 18.05.2020 end date 17.05.2026 Governance roles in other educational institutions: None</a:t>
            </a:r>
            <a:endParaRPr lang="en-US"/>
          </a:p>
        </p:txBody>
      </p:sp>
      <p:sp>
        <p:nvSpPr>
          <p:cNvPr id="12" name="TextBox 11">
            <a:extLst>
              <a:ext uri="{FF2B5EF4-FFF2-40B4-BE49-F238E27FC236}">
                <a16:creationId xmlns:a16="http://schemas.microsoft.com/office/drawing/2014/main" id="{2EF6E348-1342-6837-7136-E118357E1725}"/>
              </a:ext>
            </a:extLst>
          </p:cNvPr>
          <p:cNvSpPr txBox="1"/>
          <p:nvPr/>
        </p:nvSpPr>
        <p:spPr>
          <a:xfrm>
            <a:off x="2762471" y="3625493"/>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Angie Lilley </a:t>
            </a:r>
            <a:endParaRPr lang="en-US" b="1" dirty="0"/>
          </a:p>
          <a:p>
            <a:endParaRPr lang="en-US" dirty="0">
              <a:ea typeface="+mn-lt"/>
              <a:cs typeface="+mn-lt"/>
            </a:endParaRPr>
          </a:p>
          <a:p>
            <a:r>
              <a:rPr lang="en-US" dirty="0">
                <a:ea typeface="+mn-lt"/>
                <a:cs typeface="+mn-lt"/>
              </a:rPr>
              <a:t>Co-opted Governor </a:t>
            </a:r>
          </a:p>
          <a:p>
            <a:endParaRPr lang="en-US" dirty="0">
              <a:ea typeface="+mn-lt"/>
              <a:cs typeface="+mn-lt"/>
            </a:endParaRPr>
          </a:p>
          <a:p>
            <a:r>
              <a:rPr lang="en-US" dirty="0">
                <a:ea typeface="+mn-lt"/>
                <a:cs typeface="+mn-lt"/>
              </a:rPr>
              <a:t>Committee – Resources </a:t>
            </a:r>
          </a:p>
          <a:p>
            <a:endParaRPr lang="en-US" dirty="0">
              <a:ea typeface="+mn-lt"/>
              <a:cs typeface="+mn-lt"/>
            </a:endParaRPr>
          </a:p>
          <a:p>
            <a:r>
              <a:rPr lang="en-US" dirty="0">
                <a:ea typeface="+mn-lt"/>
                <a:cs typeface="+mn-lt"/>
              </a:rPr>
              <a:t>Date Appointed:08.07.2015 </a:t>
            </a:r>
          </a:p>
          <a:p>
            <a:r>
              <a:rPr lang="en-US" dirty="0">
                <a:ea typeface="+mn-lt"/>
                <a:cs typeface="+mn-lt"/>
              </a:rPr>
              <a:t>Term of Office: Start 08.07.2019 end date 07.07.2027 Governance roles in other educational institutions: None</a:t>
            </a:r>
            <a:endParaRPr lang="en-US" dirty="0"/>
          </a:p>
        </p:txBody>
      </p:sp>
      <p:pic>
        <p:nvPicPr>
          <p:cNvPr id="2" name="Picture 1" descr="A person smiling at the camera&#10;&#10;AI-generated content may be incorrect.">
            <a:extLst>
              <a:ext uri="{FF2B5EF4-FFF2-40B4-BE49-F238E27FC236}">
                <a16:creationId xmlns:a16="http://schemas.microsoft.com/office/drawing/2014/main" id="{2F04126E-D008-16E8-80F8-97396511FBFE}"/>
              </a:ext>
            </a:extLst>
          </p:cNvPr>
          <p:cNvPicPr>
            <a:picLocks noChangeAspect="1"/>
          </p:cNvPicPr>
          <p:nvPr/>
        </p:nvPicPr>
        <p:blipFill>
          <a:blip r:embed="rId3"/>
          <a:stretch>
            <a:fillRect/>
          </a:stretch>
        </p:blipFill>
        <p:spPr>
          <a:xfrm>
            <a:off x="506750" y="288790"/>
            <a:ext cx="2172308" cy="2924378"/>
          </a:xfrm>
          <a:prstGeom prst="rect">
            <a:avLst/>
          </a:prstGeom>
        </p:spPr>
      </p:pic>
      <p:pic>
        <p:nvPicPr>
          <p:cNvPr id="5" name="Picture 4" descr="A person wearing a necklace and a red sweater&#10;&#10;AI-generated content may be incorrect.">
            <a:extLst>
              <a:ext uri="{FF2B5EF4-FFF2-40B4-BE49-F238E27FC236}">
                <a16:creationId xmlns:a16="http://schemas.microsoft.com/office/drawing/2014/main" id="{2C055232-1EF4-CEB4-64A5-19F442371911}"/>
              </a:ext>
            </a:extLst>
          </p:cNvPr>
          <p:cNvPicPr>
            <a:picLocks noChangeAspect="1"/>
          </p:cNvPicPr>
          <p:nvPr/>
        </p:nvPicPr>
        <p:blipFill>
          <a:blip r:embed="rId4"/>
          <a:stretch>
            <a:fillRect/>
          </a:stretch>
        </p:blipFill>
        <p:spPr>
          <a:xfrm>
            <a:off x="506244" y="3431027"/>
            <a:ext cx="2173321" cy="3218234"/>
          </a:xfrm>
          <a:prstGeom prst="rect">
            <a:avLst/>
          </a:prstGeom>
        </p:spPr>
      </p:pic>
    </p:spTree>
    <p:extLst>
      <p:ext uri="{BB962C8B-B14F-4D97-AF65-F5344CB8AC3E}">
        <p14:creationId xmlns:p14="http://schemas.microsoft.com/office/powerpoint/2010/main" val="2553201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59DE0-FA9D-DAEA-7090-5979DEDD467F}"/>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FC5A5E1F-E380-4AE4-BA7C-B1AD442D6CD1}"/>
              </a:ext>
            </a:extLst>
          </p:cNvPr>
          <p:cNvSpPr txBox="1"/>
          <p:nvPr/>
        </p:nvSpPr>
        <p:spPr>
          <a:xfrm>
            <a:off x="2761863" y="421446"/>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Simeon Woodcraft </a:t>
            </a:r>
            <a:endParaRPr lang="en-US" b="1" dirty="0"/>
          </a:p>
          <a:p>
            <a:endParaRPr lang="en-US" dirty="0">
              <a:ea typeface="+mn-lt"/>
              <a:cs typeface="+mn-lt"/>
            </a:endParaRPr>
          </a:p>
          <a:p>
            <a:r>
              <a:rPr lang="en-US" dirty="0">
                <a:ea typeface="+mn-lt"/>
                <a:cs typeface="+mn-lt"/>
              </a:rPr>
              <a:t>Co-opted Governor </a:t>
            </a:r>
          </a:p>
          <a:p>
            <a:endParaRPr lang="en-US" dirty="0">
              <a:ea typeface="+mn-lt"/>
              <a:cs typeface="+mn-lt"/>
            </a:endParaRPr>
          </a:p>
          <a:p>
            <a:r>
              <a:rPr lang="en-US" dirty="0">
                <a:ea typeface="+mn-lt"/>
                <a:cs typeface="+mn-lt"/>
              </a:rPr>
              <a:t>Committee – School Improvement </a:t>
            </a:r>
          </a:p>
          <a:p>
            <a:r>
              <a:rPr lang="en-US" dirty="0">
                <a:ea typeface="+mn-lt"/>
                <a:cs typeface="+mn-lt"/>
              </a:rPr>
              <a:t>Date Appointed: 18.05.2016 </a:t>
            </a:r>
          </a:p>
          <a:p>
            <a:r>
              <a:rPr lang="en-US" dirty="0">
                <a:ea typeface="+mn-lt"/>
                <a:cs typeface="+mn-lt"/>
              </a:rPr>
              <a:t>Term of Office: Start 18.05.2016 end date 17.05.2026 Governance roles in other educational institutions</a:t>
            </a:r>
            <a:r>
              <a:rPr lang="en-US">
                <a:ea typeface="+mn-lt"/>
                <a:cs typeface="+mn-lt"/>
              </a:rPr>
              <a:t>: YES- Chair </a:t>
            </a:r>
            <a:r>
              <a:rPr lang="en-US" dirty="0">
                <a:ea typeface="+mn-lt"/>
                <a:cs typeface="+mn-lt"/>
              </a:rPr>
              <a:t>of Governors at New Milton Infant School. </a:t>
            </a:r>
            <a:endParaRPr lang="en-US" dirty="0"/>
          </a:p>
        </p:txBody>
      </p:sp>
      <p:sp>
        <p:nvSpPr>
          <p:cNvPr id="12" name="TextBox 11">
            <a:extLst>
              <a:ext uri="{FF2B5EF4-FFF2-40B4-BE49-F238E27FC236}">
                <a16:creationId xmlns:a16="http://schemas.microsoft.com/office/drawing/2014/main" id="{82C1BA48-D344-78DB-C7EC-6BD3229387E9}"/>
              </a:ext>
            </a:extLst>
          </p:cNvPr>
          <p:cNvSpPr txBox="1"/>
          <p:nvPr/>
        </p:nvSpPr>
        <p:spPr>
          <a:xfrm>
            <a:off x="2762471" y="3625493"/>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Christina Lewis </a:t>
            </a:r>
            <a:endParaRPr lang="en-US" b="1"/>
          </a:p>
          <a:p>
            <a:endParaRPr lang="en-US" dirty="0">
              <a:ea typeface="+mn-lt"/>
              <a:cs typeface="+mn-lt"/>
            </a:endParaRPr>
          </a:p>
          <a:p>
            <a:r>
              <a:rPr lang="en-US" dirty="0">
                <a:ea typeface="+mn-lt"/>
                <a:cs typeface="+mn-lt"/>
              </a:rPr>
              <a:t>Co-opted Governor </a:t>
            </a:r>
          </a:p>
          <a:p>
            <a:endParaRPr lang="en-US" dirty="0">
              <a:ea typeface="+mn-lt"/>
              <a:cs typeface="+mn-lt"/>
            </a:endParaRPr>
          </a:p>
          <a:p>
            <a:r>
              <a:rPr lang="en-US" dirty="0">
                <a:ea typeface="+mn-lt"/>
                <a:cs typeface="+mn-lt"/>
              </a:rPr>
              <a:t>Committee – School Improvement</a:t>
            </a:r>
          </a:p>
          <a:p>
            <a:endParaRPr lang="en-US" dirty="0">
              <a:ea typeface="+mn-lt"/>
              <a:cs typeface="+mn-lt"/>
            </a:endParaRPr>
          </a:p>
          <a:p>
            <a:r>
              <a:rPr lang="en-US" dirty="0">
                <a:ea typeface="+mn-lt"/>
                <a:cs typeface="+mn-lt"/>
              </a:rPr>
              <a:t>Date Appointed: 09.10.2023 </a:t>
            </a:r>
            <a:endParaRPr lang="en-US">
              <a:ea typeface="+mn-lt"/>
              <a:cs typeface="+mn-lt"/>
            </a:endParaRPr>
          </a:p>
          <a:p>
            <a:r>
              <a:rPr lang="en-US" dirty="0">
                <a:ea typeface="+mn-lt"/>
                <a:cs typeface="+mn-lt"/>
              </a:rPr>
              <a:t>Term of Office: Start 09.10.2023 end date 08.10.2027 Governance roles in other educational institutions: None</a:t>
            </a:r>
            <a:endParaRPr lang="en-US"/>
          </a:p>
        </p:txBody>
      </p:sp>
      <p:pic>
        <p:nvPicPr>
          <p:cNvPr id="3" name="Picture 2" descr="A person in a striped shirt&#10;&#10;AI-generated content may be incorrect.">
            <a:extLst>
              <a:ext uri="{FF2B5EF4-FFF2-40B4-BE49-F238E27FC236}">
                <a16:creationId xmlns:a16="http://schemas.microsoft.com/office/drawing/2014/main" id="{353F9E63-4006-4266-CF4F-1AB5E772EFBA}"/>
              </a:ext>
            </a:extLst>
          </p:cNvPr>
          <p:cNvPicPr>
            <a:picLocks noChangeAspect="1"/>
          </p:cNvPicPr>
          <p:nvPr/>
        </p:nvPicPr>
        <p:blipFill>
          <a:blip r:embed="rId2"/>
          <a:stretch>
            <a:fillRect/>
          </a:stretch>
        </p:blipFill>
        <p:spPr>
          <a:xfrm>
            <a:off x="514654" y="415655"/>
            <a:ext cx="2241619" cy="2938159"/>
          </a:xfrm>
          <a:prstGeom prst="rect">
            <a:avLst/>
          </a:prstGeom>
        </p:spPr>
      </p:pic>
      <p:pic>
        <p:nvPicPr>
          <p:cNvPr id="6" name="Picture 5" descr="A person with glasses smiling&#10;&#10;AI-generated content may be incorrect.">
            <a:extLst>
              <a:ext uri="{FF2B5EF4-FFF2-40B4-BE49-F238E27FC236}">
                <a16:creationId xmlns:a16="http://schemas.microsoft.com/office/drawing/2014/main" id="{928B0CD0-AD79-3B56-DAD7-56E94631E498}"/>
              </a:ext>
            </a:extLst>
          </p:cNvPr>
          <p:cNvPicPr>
            <a:picLocks noChangeAspect="1"/>
          </p:cNvPicPr>
          <p:nvPr/>
        </p:nvPicPr>
        <p:blipFill>
          <a:blip r:embed="rId3"/>
          <a:stretch>
            <a:fillRect/>
          </a:stretch>
        </p:blipFill>
        <p:spPr>
          <a:xfrm>
            <a:off x="514654" y="3518981"/>
            <a:ext cx="2241618" cy="3115283"/>
          </a:xfrm>
          <a:prstGeom prst="rect">
            <a:avLst/>
          </a:prstGeom>
        </p:spPr>
      </p:pic>
    </p:spTree>
    <p:extLst>
      <p:ext uri="{BB962C8B-B14F-4D97-AF65-F5344CB8AC3E}">
        <p14:creationId xmlns:p14="http://schemas.microsoft.com/office/powerpoint/2010/main" val="101375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D5FF6-7BEE-81AC-4FF1-3447C466FDF8}"/>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93D819EC-6910-9BBB-F8D6-F40486B9BEDE}"/>
              </a:ext>
            </a:extLst>
          </p:cNvPr>
          <p:cNvSpPr txBox="1"/>
          <p:nvPr/>
        </p:nvSpPr>
        <p:spPr>
          <a:xfrm>
            <a:off x="2761863" y="421446"/>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Lauren Perkins</a:t>
            </a:r>
            <a:endParaRPr lang="en-US" b="1" dirty="0"/>
          </a:p>
          <a:p>
            <a:endParaRPr lang="en-US" dirty="0">
              <a:ea typeface="+mn-lt"/>
              <a:cs typeface="+mn-lt"/>
            </a:endParaRPr>
          </a:p>
          <a:p>
            <a:r>
              <a:rPr lang="en-US" dirty="0">
                <a:ea typeface="+mn-lt"/>
                <a:cs typeface="+mn-lt"/>
              </a:rPr>
              <a:t>Parent Governor </a:t>
            </a:r>
          </a:p>
          <a:p>
            <a:endParaRPr lang="en-US" dirty="0">
              <a:ea typeface="+mn-lt"/>
              <a:cs typeface="+mn-lt"/>
            </a:endParaRPr>
          </a:p>
          <a:p>
            <a:r>
              <a:rPr lang="en-US" dirty="0">
                <a:ea typeface="+mn-lt"/>
                <a:cs typeface="+mn-lt"/>
              </a:rPr>
              <a:t>Committee – </a:t>
            </a:r>
          </a:p>
          <a:p>
            <a:endParaRPr lang="en-US" dirty="0">
              <a:ea typeface="+mn-lt"/>
              <a:cs typeface="+mn-lt"/>
            </a:endParaRPr>
          </a:p>
          <a:p>
            <a:r>
              <a:rPr lang="en-US" dirty="0">
                <a:ea typeface="+mn-lt"/>
                <a:cs typeface="+mn-lt"/>
              </a:rPr>
              <a:t>Date Appointed: 13.11.2025 </a:t>
            </a:r>
          </a:p>
          <a:p>
            <a:r>
              <a:rPr lang="en-US" dirty="0">
                <a:ea typeface="+mn-lt"/>
                <a:cs typeface="+mn-lt"/>
              </a:rPr>
              <a:t>Term of Office: Start 13.11.25  end date 12.11.29 </a:t>
            </a:r>
            <a:endParaRPr lang="en-US">
              <a:ea typeface="+mn-lt"/>
              <a:cs typeface="+mn-lt"/>
            </a:endParaRPr>
          </a:p>
          <a:p>
            <a:r>
              <a:rPr lang="en-US" dirty="0">
                <a:ea typeface="+mn-lt"/>
                <a:cs typeface="+mn-lt"/>
              </a:rPr>
              <a:t>Governance roles in other educational institutions: None</a:t>
            </a:r>
            <a:endParaRPr lang="en-US"/>
          </a:p>
        </p:txBody>
      </p:sp>
      <p:sp>
        <p:nvSpPr>
          <p:cNvPr id="12" name="TextBox 11">
            <a:extLst>
              <a:ext uri="{FF2B5EF4-FFF2-40B4-BE49-F238E27FC236}">
                <a16:creationId xmlns:a16="http://schemas.microsoft.com/office/drawing/2014/main" id="{1550B56B-67E5-54A5-C8A8-0436EEB15531}"/>
              </a:ext>
            </a:extLst>
          </p:cNvPr>
          <p:cNvSpPr txBox="1"/>
          <p:nvPr/>
        </p:nvSpPr>
        <p:spPr>
          <a:xfrm>
            <a:off x="2762471" y="3625493"/>
            <a:ext cx="606710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Kelvin Geary </a:t>
            </a:r>
            <a:endParaRPr lang="en-US" b="1" dirty="0"/>
          </a:p>
          <a:p>
            <a:endParaRPr lang="en-US" dirty="0">
              <a:ea typeface="+mn-lt"/>
              <a:cs typeface="+mn-lt"/>
            </a:endParaRPr>
          </a:p>
          <a:p>
            <a:r>
              <a:rPr lang="en-US" dirty="0">
                <a:ea typeface="+mn-lt"/>
                <a:cs typeface="+mn-lt"/>
              </a:rPr>
              <a:t>Headteacher</a:t>
            </a:r>
          </a:p>
          <a:p>
            <a:endParaRPr lang="en-US" dirty="0">
              <a:ea typeface="+mn-lt"/>
              <a:cs typeface="+mn-lt"/>
            </a:endParaRPr>
          </a:p>
          <a:p>
            <a:r>
              <a:rPr lang="en-US" dirty="0">
                <a:ea typeface="+mn-lt"/>
                <a:cs typeface="+mn-lt"/>
              </a:rPr>
              <a:t>Committee – Resources , School Improvement</a:t>
            </a:r>
          </a:p>
          <a:p>
            <a:endParaRPr lang="en-US" dirty="0">
              <a:ea typeface="+mn-lt"/>
              <a:cs typeface="+mn-lt"/>
            </a:endParaRPr>
          </a:p>
          <a:p>
            <a:r>
              <a:rPr lang="en-US" dirty="0">
                <a:ea typeface="+mn-lt"/>
                <a:cs typeface="+mn-lt"/>
              </a:rPr>
              <a:t>Date Appointed: 08.07.2015 </a:t>
            </a:r>
          </a:p>
          <a:p>
            <a:r>
              <a:rPr lang="en-US" dirty="0">
                <a:ea typeface="+mn-lt"/>
                <a:cs typeface="+mn-lt"/>
              </a:rPr>
              <a:t>Term of Office: Start 08.07.2015 - present </a:t>
            </a:r>
          </a:p>
          <a:p>
            <a:r>
              <a:rPr lang="en-US" dirty="0">
                <a:ea typeface="+mn-lt"/>
                <a:cs typeface="+mn-lt"/>
              </a:rPr>
              <a:t>Governance roles in other educational institutions: None</a:t>
            </a:r>
            <a:endParaRPr lang="en-US"/>
          </a:p>
        </p:txBody>
      </p:sp>
      <p:pic>
        <p:nvPicPr>
          <p:cNvPr id="3" name="Picture 2" descr="A person in a suit and tie&#10;&#10;AI-generated content may be incorrect.">
            <a:extLst>
              <a:ext uri="{FF2B5EF4-FFF2-40B4-BE49-F238E27FC236}">
                <a16:creationId xmlns:a16="http://schemas.microsoft.com/office/drawing/2014/main" id="{46A9C37E-9D37-7FE2-514A-BD10DE4387B0}"/>
              </a:ext>
            </a:extLst>
          </p:cNvPr>
          <p:cNvPicPr>
            <a:picLocks noChangeAspect="1"/>
          </p:cNvPicPr>
          <p:nvPr/>
        </p:nvPicPr>
        <p:blipFill>
          <a:blip r:embed="rId2"/>
          <a:stretch>
            <a:fillRect/>
          </a:stretch>
        </p:blipFill>
        <p:spPr>
          <a:xfrm>
            <a:off x="255048" y="3627100"/>
            <a:ext cx="2396045" cy="2777450"/>
          </a:xfrm>
          <a:prstGeom prst="rect">
            <a:avLst/>
          </a:prstGeom>
        </p:spPr>
      </p:pic>
    </p:spTree>
    <p:extLst>
      <p:ext uri="{BB962C8B-B14F-4D97-AF65-F5344CB8AC3E}">
        <p14:creationId xmlns:p14="http://schemas.microsoft.com/office/powerpoint/2010/main" val="1013520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505</Words>
  <Application>Microsoft Office PowerPoint</Application>
  <PresentationFormat>On-screen Show (4:3)</PresentationFormat>
  <Paragraphs>92</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Aptos</vt:lpstr>
      <vt:lpstr>Aptos Display</vt:lpstr>
      <vt:lpstr>Arial</vt:lpstr>
      <vt:lpstr>office theme</vt:lpstr>
      <vt:lpstr>New Milton Junior School Governing Body   Governors are a voluntary body of people who guide and support the strategic direction of the school. They are members of the school team and their contribution to the running of the school is highly valued.   School Governing Body The instrument of government states that the governing body shall consist of:  • 2 parent governors  • 1 local authority governor  • 1 staff governor  • 1 headteacher  • 2 co-opted governors   The role of the governing body is a strategic one, its key functions are to:  • Set the aims and objectives for the school  • Set the policies for achieving those aims and objectives  • Set the targets for achieving those aims and objectives  • Monitor and evaluate the progress the school is making towards achievement of its aims and objectives  • Be a source of challenge and support to the headteacher (a critical friend)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Milton Junior School Governing Body   Governors are a voluntary body of people who guide and support the strategic direction of the school. They are members of the school team and their contribution to the running of the school is highly valued.   School Governing Body The instrument of government states that the governing body shall consist of:  • 2 parent governors  • 1 local authority governor  • 1 staff governor  • 1 headteacher  • 2 co-opted governors   The role of the governing body is a strategic one, its key functions are to:  • Set the aims and objectives for the school  • Set the policies for achieving those aims and objectives  • Set the targets for achieving those aims and objectives  • Monitor and evaluate the progress the school is making towards achievement of its aims and objectives  • Be a source of challenge and support to the headteacher (a critical friend)</dc:title>
  <dc:creator>B Clark</dc:creator>
  <cp:lastModifiedBy>B Clark</cp:lastModifiedBy>
  <cp:revision>166</cp:revision>
  <dcterms:created xsi:type="dcterms:W3CDTF">2026-01-15T14:20:22Z</dcterms:created>
  <dcterms:modified xsi:type="dcterms:W3CDTF">2026-02-03T16:03:43Z</dcterms:modified>
</cp:coreProperties>
</file>